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35"/>
  </p:notesMasterIdLst>
  <p:handoutMasterIdLst>
    <p:handoutMasterId r:id="rId36"/>
  </p:handoutMasterIdLst>
  <p:sldIdLst>
    <p:sldId id="256" r:id="rId5"/>
    <p:sldId id="264" r:id="rId6"/>
    <p:sldId id="266" r:id="rId7"/>
    <p:sldId id="267" r:id="rId8"/>
    <p:sldId id="268" r:id="rId9"/>
    <p:sldId id="269" r:id="rId10"/>
    <p:sldId id="270" r:id="rId11"/>
    <p:sldId id="271" r:id="rId12"/>
    <p:sldId id="265" r:id="rId13"/>
    <p:sldId id="273" r:id="rId14"/>
    <p:sldId id="272"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579"/>
    <a:srgbClr val="B91003"/>
    <a:srgbClr val="FF5C00"/>
    <a:srgbClr val="E455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2" autoAdjust="0"/>
    <p:restoredTop sz="96421" autoAdjust="0"/>
  </p:normalViewPr>
  <p:slideViewPr>
    <p:cSldViewPr snapToGrid="0">
      <p:cViewPr varScale="1">
        <p:scale>
          <a:sx n="78" d="100"/>
          <a:sy n="78" d="100"/>
        </p:scale>
        <p:origin x="1402"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142F2650-FE29-4A89-B265-5D416DBD3B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AA44629E-3778-4FFE-BF32-4DD6F493FD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F4718A-1251-074B-8883-45BBA09589B0}" type="datetime1">
              <a:rPr lang="es-ES_tradnl" smtClean="0"/>
              <a:t>22/09/2023</a:t>
            </a:fld>
            <a:endParaRPr lang="es-ES"/>
          </a:p>
        </p:txBody>
      </p:sp>
      <p:sp>
        <p:nvSpPr>
          <p:cNvPr id="4" name="Marcador de pie de página 3">
            <a:extLst>
              <a:ext uri="{FF2B5EF4-FFF2-40B4-BE49-F238E27FC236}">
                <a16:creationId xmlns:a16="http://schemas.microsoft.com/office/drawing/2014/main" id="{9691CDFE-3D0E-46B6-8C67-4977276174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7E9221C1-2116-46B4-A3A4-10B6BA8C3FD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5D695A-AE87-4718-BBB7-6184CE460EA7}" type="slidenum">
              <a:rPr lang="es-ES" smtClean="0"/>
              <a:t>‹Nº›</a:t>
            </a:fld>
            <a:endParaRPr lang="es-ES"/>
          </a:p>
        </p:txBody>
      </p:sp>
    </p:spTree>
    <p:extLst>
      <p:ext uri="{BB962C8B-B14F-4D97-AF65-F5344CB8AC3E}">
        <p14:creationId xmlns:p14="http://schemas.microsoft.com/office/powerpoint/2010/main" val="33143410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CB8C51-4B2A-9F46-BFA1-012DC542877E}" type="datetime1">
              <a:rPr lang="es-ES_tradnl" smtClean="0"/>
              <a:t>22/09/2023</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E033D7-0DB3-4B98-BA86-443D570E93FE}" type="slidenum">
              <a:rPr lang="es-ES" smtClean="0"/>
              <a:t>‹Nº›</a:t>
            </a:fld>
            <a:endParaRPr lang="es-ES"/>
          </a:p>
        </p:txBody>
      </p:sp>
    </p:spTree>
    <p:extLst>
      <p:ext uri="{BB962C8B-B14F-4D97-AF65-F5344CB8AC3E}">
        <p14:creationId xmlns:p14="http://schemas.microsoft.com/office/powerpoint/2010/main" val="1854241918"/>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aseline="0" dirty="0"/>
          </a:p>
        </p:txBody>
      </p:sp>
      <p:sp>
        <p:nvSpPr>
          <p:cNvPr id="4" name="Marcador de fecha 3"/>
          <p:cNvSpPr>
            <a:spLocks noGrp="1"/>
          </p:cNvSpPr>
          <p:nvPr>
            <p:ph type="dt" idx="10"/>
          </p:nvPr>
        </p:nvSpPr>
        <p:spPr/>
        <p:txBody>
          <a:bodyPr/>
          <a:lstStyle/>
          <a:p>
            <a:fld id="{682CA2BE-3C28-D24F-BA7D-9236574C3227}" type="datetime1">
              <a:rPr lang="es-ES_tradnl" smtClean="0"/>
              <a:t>22/09/2023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E1E033D7-0DB3-4B98-BA86-443D570E93FE}" type="slidenum">
              <a:rPr lang="es-ES" smtClean="0"/>
              <a:t>1</a:t>
            </a:fld>
            <a:endParaRPr lang="es-ES"/>
          </a:p>
        </p:txBody>
      </p:sp>
    </p:spTree>
    <p:extLst>
      <p:ext uri="{BB962C8B-B14F-4D97-AF65-F5344CB8AC3E}">
        <p14:creationId xmlns:p14="http://schemas.microsoft.com/office/powerpoint/2010/main" val="3990044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7942" y="1122363"/>
            <a:ext cx="8828116" cy="2387600"/>
          </a:xfrm>
        </p:spPr>
        <p:txBody>
          <a:bodyPr anchor="b"/>
          <a:lstStyle>
            <a:lvl1pPr algn="r">
              <a:lnSpc>
                <a:spcPct val="100000"/>
              </a:lnSpc>
              <a:defRPr sz="2400">
                <a:solidFill>
                  <a:srgbClr val="FF5C00"/>
                </a:solidFill>
              </a:defRPr>
            </a:lvl1pPr>
          </a:lstStyle>
          <a:p>
            <a:r>
              <a:rPr lang="es-ES_tradnl" noProof="0" dirty="0"/>
              <a:t>Título de la asignatura </a:t>
            </a:r>
            <a:br>
              <a:rPr lang="es-ES_tradnl" noProof="0" dirty="0"/>
            </a:br>
            <a:r>
              <a:rPr lang="es-ES_tradnl" noProof="0" dirty="0"/>
              <a:t>Programa </a:t>
            </a:r>
          </a:p>
        </p:txBody>
      </p:sp>
      <p:sp>
        <p:nvSpPr>
          <p:cNvPr id="3" name="Subtitle 2"/>
          <p:cNvSpPr>
            <a:spLocks noGrp="1"/>
          </p:cNvSpPr>
          <p:nvPr>
            <p:ph type="subTitle" idx="1" hasCustomPrompt="1"/>
          </p:nvPr>
        </p:nvSpPr>
        <p:spPr>
          <a:xfrm>
            <a:off x="157942" y="3602038"/>
            <a:ext cx="8828116" cy="1655762"/>
          </a:xfrm>
        </p:spPr>
        <p:txBody>
          <a:bodyPr>
            <a:normAutofit/>
          </a:bodyPr>
          <a:lstStyle>
            <a:lvl1pPr marL="0" indent="0" algn="r">
              <a:lnSpc>
                <a:spcPct val="100000"/>
              </a:lnSpc>
              <a:spcBef>
                <a:spcPts val="0"/>
              </a:spcBef>
              <a:buNone/>
              <a:defRPr sz="1800">
                <a:solidFill>
                  <a:srgbClr val="66657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noProof="0" dirty="0"/>
              <a:t>Profesor</a:t>
            </a:r>
          </a:p>
        </p:txBody>
      </p:sp>
    </p:spTree>
    <p:extLst>
      <p:ext uri="{BB962C8B-B14F-4D97-AF65-F5344CB8AC3E}">
        <p14:creationId xmlns:p14="http://schemas.microsoft.com/office/powerpoint/2010/main" val="2946862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5649D1-F40E-43C9-B87F-2EFDE98A08E3}"/>
              </a:ext>
            </a:extLst>
          </p:cNvPr>
          <p:cNvSpPr>
            <a:spLocks noGrp="1"/>
          </p:cNvSpPr>
          <p:nvPr>
            <p:ph type="title"/>
          </p:nvPr>
        </p:nvSpPr>
        <p:spPr/>
        <p:txBody>
          <a:bodyPr anchor="b"/>
          <a:lstStyle/>
          <a:p>
            <a:r>
              <a:rPr lang="es-ES"/>
              <a:t>Haga clic para modificar el estilo de título del patrón</a:t>
            </a:r>
          </a:p>
        </p:txBody>
      </p:sp>
      <p:sp>
        <p:nvSpPr>
          <p:cNvPr id="3" name="Marcador de pie de página 2">
            <a:extLst>
              <a:ext uri="{FF2B5EF4-FFF2-40B4-BE49-F238E27FC236}">
                <a16:creationId xmlns:a16="http://schemas.microsoft.com/office/drawing/2014/main" id="{5BFD99E9-575E-4731-AB65-4FFE5A204F8E}"/>
              </a:ext>
            </a:extLst>
          </p:cNvPr>
          <p:cNvSpPr>
            <a:spLocks noGrp="1"/>
          </p:cNvSpPr>
          <p:nvPr>
            <p:ph type="ftr" sz="quarter" idx="10"/>
          </p:nvPr>
        </p:nvSpPr>
        <p:spPr/>
        <p:txBody>
          <a:bodyPr/>
          <a:lstStyle/>
          <a:p>
            <a:r>
              <a:rPr lang="es-ES" dirty="0"/>
              <a:t>Asignatura - Programa - Profesor - Curso Académico </a:t>
            </a:r>
          </a:p>
        </p:txBody>
      </p:sp>
      <p:sp>
        <p:nvSpPr>
          <p:cNvPr id="4" name="Marcador de número de diapositiva 3">
            <a:extLst>
              <a:ext uri="{FF2B5EF4-FFF2-40B4-BE49-F238E27FC236}">
                <a16:creationId xmlns:a16="http://schemas.microsoft.com/office/drawing/2014/main" id="{841B0DCA-E79A-47FA-9AD9-13F49E7FE914}"/>
              </a:ext>
            </a:extLst>
          </p:cNvPr>
          <p:cNvSpPr>
            <a:spLocks noGrp="1"/>
          </p:cNvSpPr>
          <p:nvPr>
            <p:ph type="sldNum" sz="quarter" idx="11"/>
          </p:nvPr>
        </p:nvSpPr>
        <p:spPr/>
        <p:txBody>
          <a:bodyPr/>
          <a:lstStyle/>
          <a:p>
            <a:fld id="{0154CEB4-509F-4D11-9DD8-5800B89D237E}" type="slidenum">
              <a:rPr lang="es-ES" smtClean="0"/>
              <a:pPr/>
              <a:t>‹Nº›</a:t>
            </a:fld>
            <a:endParaRPr lang="es-ES" dirty="0"/>
          </a:p>
        </p:txBody>
      </p:sp>
    </p:spTree>
    <p:extLst>
      <p:ext uri="{BB962C8B-B14F-4D97-AF65-F5344CB8AC3E}">
        <p14:creationId xmlns:p14="http://schemas.microsoft.com/office/powerpoint/2010/main" val="3841096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negativa">
    <p:bg>
      <p:bgRef idx="1001">
        <a:schemeClr val="bg2"/>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5649D1-F40E-43C9-B87F-2EFDE98A08E3}"/>
              </a:ext>
            </a:extLst>
          </p:cNvPr>
          <p:cNvSpPr>
            <a:spLocks noGrp="1"/>
          </p:cNvSpPr>
          <p:nvPr>
            <p:ph type="title"/>
          </p:nvPr>
        </p:nvSpPr>
        <p:spPr>
          <a:noFill/>
        </p:spPr>
        <p:txBody>
          <a:bodyPr anchor="b"/>
          <a:lstStyle>
            <a:lvl1pPr>
              <a:defRPr>
                <a:solidFill>
                  <a:schemeClr val="tx1"/>
                </a:solidFill>
              </a:defRPr>
            </a:lvl1pPr>
          </a:lstStyle>
          <a:p>
            <a:r>
              <a:rPr lang="es-ES"/>
              <a:t>Haga clic para modificar el estilo de título del patrón</a:t>
            </a:r>
          </a:p>
        </p:txBody>
      </p:sp>
      <p:sp>
        <p:nvSpPr>
          <p:cNvPr id="3" name="Marcador de pie de página 2">
            <a:extLst>
              <a:ext uri="{FF2B5EF4-FFF2-40B4-BE49-F238E27FC236}">
                <a16:creationId xmlns:a16="http://schemas.microsoft.com/office/drawing/2014/main" id="{5BFD99E9-575E-4731-AB65-4FFE5A204F8E}"/>
              </a:ext>
            </a:extLst>
          </p:cNvPr>
          <p:cNvSpPr>
            <a:spLocks noGrp="1"/>
          </p:cNvSpPr>
          <p:nvPr>
            <p:ph type="ftr" sz="quarter" idx="10"/>
          </p:nvPr>
        </p:nvSpPr>
        <p:spPr>
          <a:noFill/>
        </p:spPr>
        <p:txBody>
          <a:bodyPr/>
          <a:lstStyle>
            <a:lvl1pPr>
              <a:defRPr>
                <a:solidFill>
                  <a:schemeClr val="tx1"/>
                </a:solidFill>
              </a:defRPr>
            </a:lvl1pPr>
          </a:lstStyle>
          <a:p>
            <a:r>
              <a:rPr lang="es-ES" dirty="0"/>
              <a:t>Asignatura - Programa - Profesor - Curso Académico </a:t>
            </a:r>
          </a:p>
        </p:txBody>
      </p:sp>
      <p:sp>
        <p:nvSpPr>
          <p:cNvPr id="4" name="Marcador de número de diapositiva 3">
            <a:extLst>
              <a:ext uri="{FF2B5EF4-FFF2-40B4-BE49-F238E27FC236}">
                <a16:creationId xmlns:a16="http://schemas.microsoft.com/office/drawing/2014/main" id="{841B0DCA-E79A-47FA-9AD9-13F49E7FE914}"/>
              </a:ext>
            </a:extLst>
          </p:cNvPr>
          <p:cNvSpPr>
            <a:spLocks noGrp="1"/>
          </p:cNvSpPr>
          <p:nvPr>
            <p:ph type="sldNum" sz="quarter" idx="11"/>
          </p:nvPr>
        </p:nvSpPr>
        <p:spPr>
          <a:noFill/>
        </p:spPr>
        <p:txBody>
          <a:bodyPr/>
          <a:lstStyle>
            <a:lvl1pPr>
              <a:defRPr>
                <a:solidFill>
                  <a:schemeClr val="tx1"/>
                </a:solidFill>
              </a:defRPr>
            </a:lvl1pPr>
          </a:lstStyle>
          <a:p>
            <a:fld id="{0154CEB4-509F-4D11-9DD8-5800B89D237E}" type="slidenum">
              <a:rPr lang="es-ES" smtClean="0"/>
              <a:pPr/>
              <a:t>‹Nº›</a:t>
            </a:fld>
            <a:endParaRPr lang="es-ES" dirty="0"/>
          </a:p>
        </p:txBody>
      </p:sp>
    </p:spTree>
    <p:extLst>
      <p:ext uri="{BB962C8B-B14F-4D97-AF65-F5344CB8AC3E}">
        <p14:creationId xmlns:p14="http://schemas.microsoft.com/office/powerpoint/2010/main" val="280187112"/>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8798" y="53140"/>
            <a:ext cx="7320802" cy="762058"/>
          </a:xfrm>
          <a:prstGeom prst="rect">
            <a:avLst/>
          </a:prstGeom>
          <a:ln>
            <a:noFill/>
          </a:ln>
        </p:spPr>
        <p:style>
          <a:lnRef idx="2">
            <a:schemeClr val="accent2"/>
          </a:lnRef>
          <a:fillRef idx="1">
            <a:schemeClr val="lt1"/>
          </a:fillRef>
          <a:effectRef idx="0">
            <a:schemeClr val="accent2"/>
          </a:effectRef>
          <a:fontRef idx="minor"/>
        </p:style>
        <p:txBody>
          <a:bodyPr vert="horz" lIns="91440" tIns="45720" rIns="91440" bIns="45720" rtlCol="0" anchor="b">
            <a:noAutofit/>
          </a:bodyPr>
          <a:lstStyle/>
          <a:p>
            <a:br>
              <a:rPr lang="es-ES" dirty="0"/>
            </a:br>
            <a:r>
              <a:rPr lang="es-ES" dirty="0"/>
              <a:t>Haga clic para modificar el estilo de título del patrón</a:t>
            </a:r>
            <a:endParaRPr lang="en-US" dirty="0"/>
          </a:p>
        </p:txBody>
      </p:sp>
      <p:sp>
        <p:nvSpPr>
          <p:cNvPr id="3" name="Text Placeholder 2"/>
          <p:cNvSpPr>
            <a:spLocks noGrp="1"/>
          </p:cNvSpPr>
          <p:nvPr>
            <p:ph type="body" idx="1"/>
          </p:nvPr>
        </p:nvSpPr>
        <p:spPr>
          <a:xfrm>
            <a:off x="69212" y="897775"/>
            <a:ext cx="9008285" cy="5611090"/>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US" dirty="0"/>
          </a:p>
        </p:txBody>
      </p:sp>
      <p:sp>
        <p:nvSpPr>
          <p:cNvPr id="6" name="Marcador de pie de página 5">
            <a:extLst>
              <a:ext uri="{FF2B5EF4-FFF2-40B4-BE49-F238E27FC236}">
                <a16:creationId xmlns:a16="http://schemas.microsoft.com/office/drawing/2014/main" id="{B7B0E0C7-2274-4500-9718-F95DDC2B0F84}"/>
              </a:ext>
            </a:extLst>
          </p:cNvPr>
          <p:cNvSpPr>
            <a:spLocks noGrp="1"/>
          </p:cNvSpPr>
          <p:nvPr>
            <p:ph type="ftr" sz="quarter" idx="3"/>
          </p:nvPr>
        </p:nvSpPr>
        <p:spPr>
          <a:xfrm>
            <a:off x="69212" y="6538913"/>
            <a:ext cx="8418083" cy="212610"/>
          </a:xfrm>
          <a:prstGeom prst="rect">
            <a:avLst/>
          </a:prstGeom>
          <a:ln w="3175">
            <a:solidFill>
              <a:srgbClr val="FF5C00"/>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lstStyle>
            <a:lvl1pPr algn="l">
              <a:defRPr sz="1000">
                <a:solidFill>
                  <a:srgbClr val="666579"/>
                </a:solidFill>
              </a:defRPr>
            </a:lvl1pPr>
          </a:lstStyle>
          <a:p>
            <a:r>
              <a:rPr lang="es-ES" dirty="0"/>
              <a:t>Asignatura - Programa - Profesor - Curso Académico </a:t>
            </a:r>
          </a:p>
        </p:txBody>
      </p:sp>
      <p:sp>
        <p:nvSpPr>
          <p:cNvPr id="7" name="Marcador de número de diapositiva 6">
            <a:extLst>
              <a:ext uri="{FF2B5EF4-FFF2-40B4-BE49-F238E27FC236}">
                <a16:creationId xmlns:a16="http://schemas.microsoft.com/office/drawing/2014/main" id="{7FA6CE07-962A-421A-9D8D-EE9BABBFBD03}"/>
              </a:ext>
            </a:extLst>
          </p:cNvPr>
          <p:cNvSpPr>
            <a:spLocks noGrp="1"/>
          </p:cNvSpPr>
          <p:nvPr>
            <p:ph type="sldNum" sz="quarter" idx="4"/>
          </p:nvPr>
        </p:nvSpPr>
        <p:spPr>
          <a:xfrm>
            <a:off x="8553795" y="6538912"/>
            <a:ext cx="523701" cy="212610"/>
          </a:xfrm>
          <a:prstGeom prst="rect">
            <a:avLst/>
          </a:prstGeom>
          <a:ln w="3175">
            <a:solidFill>
              <a:srgbClr val="FF5C00"/>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lstStyle>
            <a:lvl1pPr algn="r">
              <a:defRPr sz="1000">
                <a:solidFill>
                  <a:srgbClr val="666579"/>
                </a:solidFill>
              </a:defRPr>
            </a:lvl1pPr>
          </a:lstStyle>
          <a:p>
            <a:fld id="{0154CEB4-509F-4D11-9DD8-5800B89D237E}" type="slidenum">
              <a:rPr lang="es-ES" smtClean="0"/>
              <a:pPr/>
              <a:t>‹Nº›</a:t>
            </a:fld>
            <a:r>
              <a:rPr lang="es-ES" dirty="0"/>
              <a:t>|</a:t>
            </a:r>
          </a:p>
        </p:txBody>
      </p:sp>
      <p:pic>
        <p:nvPicPr>
          <p:cNvPr id="9" name="Imagen 8">
            <a:extLst>
              <a:ext uri="{FF2B5EF4-FFF2-40B4-BE49-F238E27FC236}">
                <a16:creationId xmlns:a16="http://schemas.microsoft.com/office/drawing/2014/main" id="{88095B46-5274-4813-BD13-EF4EC80E4C7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4507" y="53140"/>
            <a:ext cx="786103" cy="786103"/>
          </a:xfrm>
          <a:prstGeom prst="rect">
            <a:avLst/>
          </a:prstGeom>
        </p:spPr>
      </p:pic>
      <p:sp>
        <p:nvSpPr>
          <p:cNvPr id="8" name="Rectángulo 7">
            <a:extLst>
              <a:ext uri="{FF2B5EF4-FFF2-40B4-BE49-F238E27FC236}">
                <a16:creationId xmlns:a16="http://schemas.microsoft.com/office/drawing/2014/main" id="{C5BACEE5-06D2-49BB-8B9E-A502BCDCFCA6}"/>
              </a:ext>
            </a:extLst>
          </p:cNvPr>
          <p:cNvSpPr/>
          <p:nvPr userDrawn="1"/>
        </p:nvSpPr>
        <p:spPr>
          <a:xfrm>
            <a:off x="8287788" y="61452"/>
            <a:ext cx="789708" cy="762059"/>
          </a:xfrm>
          <a:prstGeom prst="rect">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solidFill>
                  <a:schemeClr val="bg1">
                    <a:lumMod val="75000"/>
                  </a:schemeClr>
                </a:solidFill>
              </a:rPr>
              <a:t>Espacio para logo externo </a:t>
            </a:r>
          </a:p>
        </p:txBody>
      </p:sp>
    </p:spTree>
    <p:extLst>
      <p:ext uri="{BB962C8B-B14F-4D97-AF65-F5344CB8AC3E}">
        <p14:creationId xmlns:p14="http://schemas.microsoft.com/office/powerpoint/2010/main" val="2207993471"/>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8" r:id="rId3"/>
  </p:sldLayoutIdLst>
  <p:hf hdr="0" dt="0"/>
  <p:txStyles>
    <p:titleStyle>
      <a:lvl1pPr algn="l" defTabSz="914400" rtl="0" eaLnBrk="1" latinLnBrk="0" hangingPunct="1">
        <a:lnSpc>
          <a:spcPct val="100000"/>
        </a:lnSpc>
        <a:spcBef>
          <a:spcPct val="0"/>
        </a:spcBef>
        <a:buNone/>
        <a:defRPr sz="2000" kern="1200">
          <a:solidFill>
            <a:srgbClr val="FF5C00"/>
          </a:solidFill>
          <a:latin typeface="+mn-lt"/>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charset="0"/>
        <a:buChar char="•"/>
        <a:defRPr sz="2000" kern="1200">
          <a:solidFill>
            <a:schemeClr val="tx1"/>
          </a:solidFill>
          <a:latin typeface="+mn-lt"/>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charset="0"/>
        <a:buChar char="•"/>
        <a:defRPr sz="1800" kern="1200">
          <a:solidFill>
            <a:schemeClr val="tx1"/>
          </a:solidFill>
          <a:latin typeface="+mn-lt"/>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charset="0"/>
        <a:buChar char="•"/>
        <a:defRPr sz="1600" kern="1200">
          <a:solidFill>
            <a:schemeClr val="tx1"/>
          </a:solidFill>
          <a:latin typeface="+mn-lt"/>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charset="0"/>
        <a:buChar char="•"/>
        <a:defRPr sz="1400" kern="1200">
          <a:solidFill>
            <a:schemeClr val="tx1"/>
          </a:solidFill>
          <a:latin typeface="+mn-lt"/>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charset="0"/>
        <a:buChar char="•"/>
        <a:defRPr sz="1400" kern="120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91CBB29-C900-4C30-80EE-79C25584309B}"/>
              </a:ext>
            </a:extLst>
          </p:cNvPr>
          <p:cNvSpPr>
            <a:spLocks noGrp="1"/>
          </p:cNvSpPr>
          <p:nvPr>
            <p:ph type="ctrTitle"/>
          </p:nvPr>
        </p:nvSpPr>
        <p:spPr/>
        <p:txBody>
          <a:bodyPr/>
          <a:lstStyle/>
          <a:p>
            <a:r>
              <a:rPr lang="en-US" sz="4000" dirty="0"/>
              <a:t>Entity-relationship, dimensional modelling, key-value</a:t>
            </a:r>
            <a:endParaRPr lang="es-ES" sz="4000" dirty="0"/>
          </a:p>
        </p:txBody>
      </p:sp>
      <p:sp>
        <p:nvSpPr>
          <p:cNvPr id="9" name="Subtítulo 8">
            <a:extLst>
              <a:ext uri="{FF2B5EF4-FFF2-40B4-BE49-F238E27FC236}">
                <a16:creationId xmlns:a16="http://schemas.microsoft.com/office/drawing/2014/main" id="{32014A19-6A71-45DE-AA3A-977B3F45FF29}"/>
              </a:ext>
            </a:extLst>
          </p:cNvPr>
          <p:cNvSpPr>
            <a:spLocks noGrp="1"/>
          </p:cNvSpPr>
          <p:nvPr>
            <p:ph type="subTitle" idx="1"/>
          </p:nvPr>
        </p:nvSpPr>
        <p:spPr/>
        <p:txBody>
          <a:bodyPr/>
          <a:lstStyle/>
          <a:p>
            <a:r>
              <a:rPr lang="es-ES" dirty="0"/>
              <a:t>Dr. César Byron Guevara Maldonado</a:t>
            </a:r>
          </a:p>
        </p:txBody>
      </p:sp>
    </p:spTree>
    <p:extLst>
      <p:ext uri="{BB962C8B-B14F-4D97-AF65-F5344CB8AC3E}">
        <p14:creationId xmlns:p14="http://schemas.microsoft.com/office/powerpoint/2010/main" val="2059963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3866B-F148-4A35-95B8-FDD8ED50154F}"/>
              </a:ext>
            </a:extLst>
          </p:cNvPr>
          <p:cNvSpPr>
            <a:spLocks noGrp="1"/>
          </p:cNvSpPr>
          <p:nvPr>
            <p:ph type="title"/>
          </p:nvPr>
        </p:nvSpPr>
        <p:spPr/>
        <p:txBody>
          <a:bodyPr/>
          <a:lstStyle/>
          <a:p>
            <a:r>
              <a:rPr lang="es-ES" sz="3200" dirty="0"/>
              <a:t>MODELO DIMENSIONAL</a:t>
            </a:r>
          </a:p>
        </p:txBody>
      </p:sp>
      <p:sp>
        <p:nvSpPr>
          <p:cNvPr id="3" name="Marcador de pie de página 2">
            <a:extLst>
              <a:ext uri="{FF2B5EF4-FFF2-40B4-BE49-F238E27FC236}">
                <a16:creationId xmlns:a16="http://schemas.microsoft.com/office/drawing/2014/main" id="{2A01F746-B646-45F5-8872-BC408D2FF2AA}"/>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E6263F65-C964-417A-9CAE-512ED30593B9}"/>
              </a:ext>
            </a:extLst>
          </p:cNvPr>
          <p:cNvSpPr>
            <a:spLocks noGrp="1"/>
          </p:cNvSpPr>
          <p:nvPr>
            <p:ph type="sldNum" sz="quarter" idx="11"/>
          </p:nvPr>
        </p:nvSpPr>
        <p:spPr/>
        <p:txBody>
          <a:bodyPr/>
          <a:lstStyle/>
          <a:p>
            <a:fld id="{0154CEB4-509F-4D11-9DD8-5800B89D237E}" type="slidenum">
              <a:rPr lang="es-ES" smtClean="0"/>
              <a:pPr/>
              <a:t>10</a:t>
            </a:fld>
            <a:endParaRPr lang="es-ES" dirty="0"/>
          </a:p>
        </p:txBody>
      </p:sp>
      <p:pic>
        <p:nvPicPr>
          <p:cNvPr id="9" name="Imagen 8">
            <a:extLst>
              <a:ext uri="{FF2B5EF4-FFF2-40B4-BE49-F238E27FC236}">
                <a16:creationId xmlns:a16="http://schemas.microsoft.com/office/drawing/2014/main" id="{F327D49A-6420-4EE0-89B5-11E35061F24D}"/>
              </a:ext>
            </a:extLst>
          </p:cNvPr>
          <p:cNvPicPr>
            <a:picLocks noChangeAspect="1"/>
          </p:cNvPicPr>
          <p:nvPr/>
        </p:nvPicPr>
        <p:blipFill>
          <a:blip r:embed="rId2"/>
          <a:stretch>
            <a:fillRect/>
          </a:stretch>
        </p:blipFill>
        <p:spPr>
          <a:xfrm>
            <a:off x="362958" y="1172848"/>
            <a:ext cx="8418084" cy="4979397"/>
          </a:xfrm>
          <a:prstGeom prst="rect">
            <a:avLst/>
          </a:prstGeom>
        </p:spPr>
      </p:pic>
    </p:spTree>
    <p:extLst>
      <p:ext uri="{BB962C8B-B14F-4D97-AF65-F5344CB8AC3E}">
        <p14:creationId xmlns:p14="http://schemas.microsoft.com/office/powerpoint/2010/main" val="1576532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3866B-F148-4A35-95B8-FDD8ED50154F}"/>
              </a:ext>
            </a:extLst>
          </p:cNvPr>
          <p:cNvSpPr>
            <a:spLocks noGrp="1"/>
          </p:cNvSpPr>
          <p:nvPr>
            <p:ph type="title"/>
          </p:nvPr>
        </p:nvSpPr>
        <p:spPr/>
        <p:txBody>
          <a:bodyPr/>
          <a:lstStyle/>
          <a:p>
            <a:r>
              <a:rPr lang="es-ES" sz="3200" dirty="0"/>
              <a:t>MODELO DIMENSIONAL</a:t>
            </a:r>
          </a:p>
        </p:txBody>
      </p:sp>
      <p:sp>
        <p:nvSpPr>
          <p:cNvPr id="3" name="Marcador de pie de página 2">
            <a:extLst>
              <a:ext uri="{FF2B5EF4-FFF2-40B4-BE49-F238E27FC236}">
                <a16:creationId xmlns:a16="http://schemas.microsoft.com/office/drawing/2014/main" id="{2A01F746-B646-45F5-8872-BC408D2FF2AA}"/>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E6263F65-C964-417A-9CAE-512ED30593B9}"/>
              </a:ext>
            </a:extLst>
          </p:cNvPr>
          <p:cNvSpPr>
            <a:spLocks noGrp="1"/>
          </p:cNvSpPr>
          <p:nvPr>
            <p:ph type="sldNum" sz="quarter" idx="11"/>
          </p:nvPr>
        </p:nvSpPr>
        <p:spPr/>
        <p:txBody>
          <a:bodyPr/>
          <a:lstStyle/>
          <a:p>
            <a:fld id="{0154CEB4-509F-4D11-9DD8-5800B89D237E}" type="slidenum">
              <a:rPr lang="es-ES" smtClean="0"/>
              <a:pPr/>
              <a:t>11</a:t>
            </a:fld>
            <a:endParaRPr lang="es-ES" dirty="0"/>
          </a:p>
        </p:txBody>
      </p:sp>
      <p:pic>
        <p:nvPicPr>
          <p:cNvPr id="8" name="Imagen 7">
            <a:extLst>
              <a:ext uri="{FF2B5EF4-FFF2-40B4-BE49-F238E27FC236}">
                <a16:creationId xmlns:a16="http://schemas.microsoft.com/office/drawing/2014/main" id="{4CDB50D3-827E-421D-99C0-FA823CA94C0F}"/>
              </a:ext>
            </a:extLst>
          </p:cNvPr>
          <p:cNvPicPr>
            <a:picLocks noChangeAspect="1"/>
          </p:cNvPicPr>
          <p:nvPr/>
        </p:nvPicPr>
        <p:blipFill>
          <a:blip r:embed="rId2"/>
          <a:stretch>
            <a:fillRect/>
          </a:stretch>
        </p:blipFill>
        <p:spPr>
          <a:xfrm>
            <a:off x="148659" y="1084083"/>
            <a:ext cx="8841080" cy="4992880"/>
          </a:xfrm>
          <a:prstGeom prst="rect">
            <a:avLst/>
          </a:prstGeom>
        </p:spPr>
      </p:pic>
    </p:spTree>
    <p:extLst>
      <p:ext uri="{BB962C8B-B14F-4D97-AF65-F5344CB8AC3E}">
        <p14:creationId xmlns:p14="http://schemas.microsoft.com/office/powerpoint/2010/main" val="1146388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3866B-F148-4A35-95B8-FDD8ED50154F}"/>
              </a:ext>
            </a:extLst>
          </p:cNvPr>
          <p:cNvSpPr>
            <a:spLocks noGrp="1"/>
          </p:cNvSpPr>
          <p:nvPr>
            <p:ph type="title"/>
          </p:nvPr>
        </p:nvSpPr>
        <p:spPr/>
        <p:txBody>
          <a:bodyPr/>
          <a:lstStyle/>
          <a:p>
            <a:r>
              <a:rPr lang="es-ES" sz="3200" dirty="0"/>
              <a:t>MODELO DIMENSIONAL</a:t>
            </a:r>
          </a:p>
        </p:txBody>
      </p:sp>
      <p:sp>
        <p:nvSpPr>
          <p:cNvPr id="3" name="Marcador de pie de página 2">
            <a:extLst>
              <a:ext uri="{FF2B5EF4-FFF2-40B4-BE49-F238E27FC236}">
                <a16:creationId xmlns:a16="http://schemas.microsoft.com/office/drawing/2014/main" id="{2A01F746-B646-45F5-8872-BC408D2FF2AA}"/>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E6263F65-C964-417A-9CAE-512ED30593B9}"/>
              </a:ext>
            </a:extLst>
          </p:cNvPr>
          <p:cNvSpPr>
            <a:spLocks noGrp="1"/>
          </p:cNvSpPr>
          <p:nvPr>
            <p:ph type="sldNum" sz="quarter" idx="11"/>
          </p:nvPr>
        </p:nvSpPr>
        <p:spPr/>
        <p:txBody>
          <a:bodyPr/>
          <a:lstStyle/>
          <a:p>
            <a:fld id="{0154CEB4-509F-4D11-9DD8-5800B89D237E}" type="slidenum">
              <a:rPr lang="es-ES" smtClean="0"/>
              <a:pPr/>
              <a:t>12</a:t>
            </a:fld>
            <a:endParaRPr lang="es-ES" dirty="0"/>
          </a:p>
        </p:txBody>
      </p:sp>
      <p:pic>
        <p:nvPicPr>
          <p:cNvPr id="6" name="Imagen 5">
            <a:extLst>
              <a:ext uri="{FF2B5EF4-FFF2-40B4-BE49-F238E27FC236}">
                <a16:creationId xmlns:a16="http://schemas.microsoft.com/office/drawing/2014/main" id="{9EDDABD8-EAC8-443C-A777-771373BFB685}"/>
              </a:ext>
            </a:extLst>
          </p:cNvPr>
          <p:cNvPicPr>
            <a:picLocks noChangeAspect="1"/>
          </p:cNvPicPr>
          <p:nvPr/>
        </p:nvPicPr>
        <p:blipFill>
          <a:blip r:embed="rId2"/>
          <a:stretch>
            <a:fillRect/>
          </a:stretch>
        </p:blipFill>
        <p:spPr>
          <a:xfrm>
            <a:off x="115178" y="1311999"/>
            <a:ext cx="8913643" cy="4494914"/>
          </a:xfrm>
          <a:prstGeom prst="rect">
            <a:avLst/>
          </a:prstGeom>
        </p:spPr>
      </p:pic>
    </p:spTree>
    <p:extLst>
      <p:ext uri="{BB962C8B-B14F-4D97-AF65-F5344CB8AC3E}">
        <p14:creationId xmlns:p14="http://schemas.microsoft.com/office/powerpoint/2010/main" val="1724850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3866B-F148-4A35-95B8-FDD8ED50154F}"/>
              </a:ext>
            </a:extLst>
          </p:cNvPr>
          <p:cNvSpPr>
            <a:spLocks noGrp="1"/>
          </p:cNvSpPr>
          <p:nvPr>
            <p:ph type="title"/>
          </p:nvPr>
        </p:nvSpPr>
        <p:spPr/>
        <p:txBody>
          <a:bodyPr/>
          <a:lstStyle/>
          <a:p>
            <a:r>
              <a:rPr lang="es-ES" sz="3200" dirty="0"/>
              <a:t>MODELO DIMENSIONAL</a:t>
            </a:r>
          </a:p>
        </p:txBody>
      </p:sp>
      <p:sp>
        <p:nvSpPr>
          <p:cNvPr id="3" name="Marcador de pie de página 2">
            <a:extLst>
              <a:ext uri="{FF2B5EF4-FFF2-40B4-BE49-F238E27FC236}">
                <a16:creationId xmlns:a16="http://schemas.microsoft.com/office/drawing/2014/main" id="{2A01F746-B646-45F5-8872-BC408D2FF2AA}"/>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E6263F65-C964-417A-9CAE-512ED30593B9}"/>
              </a:ext>
            </a:extLst>
          </p:cNvPr>
          <p:cNvSpPr>
            <a:spLocks noGrp="1"/>
          </p:cNvSpPr>
          <p:nvPr>
            <p:ph type="sldNum" sz="quarter" idx="11"/>
          </p:nvPr>
        </p:nvSpPr>
        <p:spPr/>
        <p:txBody>
          <a:bodyPr/>
          <a:lstStyle/>
          <a:p>
            <a:fld id="{0154CEB4-509F-4D11-9DD8-5800B89D237E}" type="slidenum">
              <a:rPr lang="es-ES" smtClean="0"/>
              <a:pPr/>
              <a:t>13</a:t>
            </a:fld>
            <a:endParaRPr lang="es-ES" dirty="0"/>
          </a:p>
        </p:txBody>
      </p:sp>
      <p:pic>
        <p:nvPicPr>
          <p:cNvPr id="7" name="Imagen 6">
            <a:extLst>
              <a:ext uri="{FF2B5EF4-FFF2-40B4-BE49-F238E27FC236}">
                <a16:creationId xmlns:a16="http://schemas.microsoft.com/office/drawing/2014/main" id="{E618F93C-C879-4CB2-8FFB-71FCE0EBB2FF}"/>
              </a:ext>
            </a:extLst>
          </p:cNvPr>
          <p:cNvPicPr>
            <a:picLocks noChangeAspect="1"/>
          </p:cNvPicPr>
          <p:nvPr/>
        </p:nvPicPr>
        <p:blipFill>
          <a:blip r:embed="rId2"/>
          <a:stretch>
            <a:fillRect/>
          </a:stretch>
        </p:blipFill>
        <p:spPr>
          <a:xfrm>
            <a:off x="69212" y="1190698"/>
            <a:ext cx="8980155" cy="5030993"/>
          </a:xfrm>
          <a:prstGeom prst="rect">
            <a:avLst/>
          </a:prstGeom>
        </p:spPr>
      </p:pic>
    </p:spTree>
    <p:extLst>
      <p:ext uri="{BB962C8B-B14F-4D97-AF65-F5344CB8AC3E}">
        <p14:creationId xmlns:p14="http://schemas.microsoft.com/office/powerpoint/2010/main" val="2658765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3866B-F148-4A35-95B8-FDD8ED50154F}"/>
              </a:ext>
            </a:extLst>
          </p:cNvPr>
          <p:cNvSpPr>
            <a:spLocks noGrp="1"/>
          </p:cNvSpPr>
          <p:nvPr>
            <p:ph type="title"/>
          </p:nvPr>
        </p:nvSpPr>
        <p:spPr/>
        <p:txBody>
          <a:bodyPr/>
          <a:lstStyle/>
          <a:p>
            <a:r>
              <a:rPr lang="es-ES" sz="3200" dirty="0"/>
              <a:t>MODELO DIMENSIONAL</a:t>
            </a:r>
          </a:p>
        </p:txBody>
      </p:sp>
      <p:sp>
        <p:nvSpPr>
          <p:cNvPr id="3" name="Marcador de pie de página 2">
            <a:extLst>
              <a:ext uri="{FF2B5EF4-FFF2-40B4-BE49-F238E27FC236}">
                <a16:creationId xmlns:a16="http://schemas.microsoft.com/office/drawing/2014/main" id="{2A01F746-B646-45F5-8872-BC408D2FF2AA}"/>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E6263F65-C964-417A-9CAE-512ED30593B9}"/>
              </a:ext>
            </a:extLst>
          </p:cNvPr>
          <p:cNvSpPr>
            <a:spLocks noGrp="1"/>
          </p:cNvSpPr>
          <p:nvPr>
            <p:ph type="sldNum" sz="quarter" idx="11"/>
          </p:nvPr>
        </p:nvSpPr>
        <p:spPr/>
        <p:txBody>
          <a:bodyPr/>
          <a:lstStyle/>
          <a:p>
            <a:fld id="{0154CEB4-509F-4D11-9DD8-5800B89D237E}" type="slidenum">
              <a:rPr lang="es-ES" smtClean="0"/>
              <a:pPr/>
              <a:t>14</a:t>
            </a:fld>
            <a:endParaRPr lang="es-ES" dirty="0"/>
          </a:p>
        </p:txBody>
      </p:sp>
      <p:pic>
        <p:nvPicPr>
          <p:cNvPr id="6" name="Imagen 5">
            <a:extLst>
              <a:ext uri="{FF2B5EF4-FFF2-40B4-BE49-F238E27FC236}">
                <a16:creationId xmlns:a16="http://schemas.microsoft.com/office/drawing/2014/main" id="{E7FAA3D4-23EA-40DC-83C6-62F93CE19267}"/>
              </a:ext>
            </a:extLst>
          </p:cNvPr>
          <p:cNvPicPr>
            <a:picLocks noChangeAspect="1"/>
          </p:cNvPicPr>
          <p:nvPr/>
        </p:nvPicPr>
        <p:blipFill>
          <a:blip r:embed="rId2"/>
          <a:stretch>
            <a:fillRect/>
          </a:stretch>
        </p:blipFill>
        <p:spPr>
          <a:xfrm>
            <a:off x="197963" y="1160036"/>
            <a:ext cx="8559538" cy="4830025"/>
          </a:xfrm>
          <a:prstGeom prst="rect">
            <a:avLst/>
          </a:prstGeom>
        </p:spPr>
      </p:pic>
    </p:spTree>
    <p:extLst>
      <p:ext uri="{BB962C8B-B14F-4D97-AF65-F5344CB8AC3E}">
        <p14:creationId xmlns:p14="http://schemas.microsoft.com/office/powerpoint/2010/main" val="2802284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3866B-F148-4A35-95B8-FDD8ED50154F}"/>
              </a:ext>
            </a:extLst>
          </p:cNvPr>
          <p:cNvSpPr>
            <a:spLocks noGrp="1"/>
          </p:cNvSpPr>
          <p:nvPr>
            <p:ph type="title"/>
          </p:nvPr>
        </p:nvSpPr>
        <p:spPr/>
        <p:txBody>
          <a:bodyPr/>
          <a:lstStyle/>
          <a:p>
            <a:r>
              <a:rPr lang="es-ES" sz="3200" dirty="0"/>
              <a:t>MODELO DIMENSIONAL</a:t>
            </a:r>
          </a:p>
        </p:txBody>
      </p:sp>
      <p:sp>
        <p:nvSpPr>
          <p:cNvPr id="3" name="Marcador de pie de página 2">
            <a:extLst>
              <a:ext uri="{FF2B5EF4-FFF2-40B4-BE49-F238E27FC236}">
                <a16:creationId xmlns:a16="http://schemas.microsoft.com/office/drawing/2014/main" id="{2A01F746-B646-45F5-8872-BC408D2FF2AA}"/>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E6263F65-C964-417A-9CAE-512ED30593B9}"/>
              </a:ext>
            </a:extLst>
          </p:cNvPr>
          <p:cNvSpPr>
            <a:spLocks noGrp="1"/>
          </p:cNvSpPr>
          <p:nvPr>
            <p:ph type="sldNum" sz="quarter" idx="11"/>
          </p:nvPr>
        </p:nvSpPr>
        <p:spPr/>
        <p:txBody>
          <a:bodyPr/>
          <a:lstStyle/>
          <a:p>
            <a:fld id="{0154CEB4-509F-4D11-9DD8-5800B89D237E}" type="slidenum">
              <a:rPr lang="es-ES" smtClean="0"/>
              <a:pPr/>
              <a:t>15</a:t>
            </a:fld>
            <a:endParaRPr lang="es-ES" dirty="0"/>
          </a:p>
        </p:txBody>
      </p:sp>
      <p:pic>
        <p:nvPicPr>
          <p:cNvPr id="7" name="Imagen 6">
            <a:extLst>
              <a:ext uri="{FF2B5EF4-FFF2-40B4-BE49-F238E27FC236}">
                <a16:creationId xmlns:a16="http://schemas.microsoft.com/office/drawing/2014/main" id="{5CDE5A70-C8C2-4D77-BB2B-63A0EF6C9BFA}"/>
              </a:ext>
            </a:extLst>
          </p:cNvPr>
          <p:cNvPicPr>
            <a:picLocks noChangeAspect="1"/>
          </p:cNvPicPr>
          <p:nvPr/>
        </p:nvPicPr>
        <p:blipFill>
          <a:blip r:embed="rId2"/>
          <a:stretch>
            <a:fillRect/>
          </a:stretch>
        </p:blipFill>
        <p:spPr>
          <a:xfrm>
            <a:off x="0" y="1082080"/>
            <a:ext cx="9144000" cy="4901229"/>
          </a:xfrm>
          <a:prstGeom prst="rect">
            <a:avLst/>
          </a:prstGeom>
        </p:spPr>
      </p:pic>
    </p:spTree>
    <p:extLst>
      <p:ext uri="{BB962C8B-B14F-4D97-AF65-F5344CB8AC3E}">
        <p14:creationId xmlns:p14="http://schemas.microsoft.com/office/powerpoint/2010/main" val="1357916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3866B-F148-4A35-95B8-FDD8ED50154F}"/>
              </a:ext>
            </a:extLst>
          </p:cNvPr>
          <p:cNvSpPr>
            <a:spLocks noGrp="1"/>
          </p:cNvSpPr>
          <p:nvPr>
            <p:ph type="title"/>
          </p:nvPr>
        </p:nvSpPr>
        <p:spPr/>
        <p:txBody>
          <a:bodyPr/>
          <a:lstStyle/>
          <a:p>
            <a:r>
              <a:rPr lang="es-ES" sz="3200" dirty="0"/>
              <a:t>MODELO DIMENSIONAL</a:t>
            </a:r>
          </a:p>
        </p:txBody>
      </p:sp>
      <p:sp>
        <p:nvSpPr>
          <p:cNvPr id="3" name="Marcador de pie de página 2">
            <a:extLst>
              <a:ext uri="{FF2B5EF4-FFF2-40B4-BE49-F238E27FC236}">
                <a16:creationId xmlns:a16="http://schemas.microsoft.com/office/drawing/2014/main" id="{2A01F746-B646-45F5-8872-BC408D2FF2AA}"/>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E6263F65-C964-417A-9CAE-512ED30593B9}"/>
              </a:ext>
            </a:extLst>
          </p:cNvPr>
          <p:cNvSpPr>
            <a:spLocks noGrp="1"/>
          </p:cNvSpPr>
          <p:nvPr>
            <p:ph type="sldNum" sz="quarter" idx="11"/>
          </p:nvPr>
        </p:nvSpPr>
        <p:spPr/>
        <p:txBody>
          <a:bodyPr/>
          <a:lstStyle/>
          <a:p>
            <a:fld id="{0154CEB4-509F-4D11-9DD8-5800B89D237E}" type="slidenum">
              <a:rPr lang="es-ES" smtClean="0"/>
              <a:pPr/>
              <a:t>16</a:t>
            </a:fld>
            <a:endParaRPr lang="es-ES" dirty="0"/>
          </a:p>
        </p:txBody>
      </p:sp>
      <p:pic>
        <p:nvPicPr>
          <p:cNvPr id="6" name="Imagen 5">
            <a:extLst>
              <a:ext uri="{FF2B5EF4-FFF2-40B4-BE49-F238E27FC236}">
                <a16:creationId xmlns:a16="http://schemas.microsoft.com/office/drawing/2014/main" id="{01D05771-CF0B-47EF-8BFD-14289D70A863}"/>
              </a:ext>
            </a:extLst>
          </p:cNvPr>
          <p:cNvPicPr>
            <a:picLocks noChangeAspect="1"/>
          </p:cNvPicPr>
          <p:nvPr/>
        </p:nvPicPr>
        <p:blipFill>
          <a:blip r:embed="rId2"/>
          <a:stretch>
            <a:fillRect/>
          </a:stretch>
        </p:blipFill>
        <p:spPr>
          <a:xfrm>
            <a:off x="5179" y="1117667"/>
            <a:ext cx="9072317" cy="4622665"/>
          </a:xfrm>
          <a:prstGeom prst="rect">
            <a:avLst/>
          </a:prstGeom>
        </p:spPr>
      </p:pic>
    </p:spTree>
    <p:extLst>
      <p:ext uri="{BB962C8B-B14F-4D97-AF65-F5344CB8AC3E}">
        <p14:creationId xmlns:p14="http://schemas.microsoft.com/office/powerpoint/2010/main" val="1278597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3866B-F148-4A35-95B8-FDD8ED50154F}"/>
              </a:ext>
            </a:extLst>
          </p:cNvPr>
          <p:cNvSpPr>
            <a:spLocks noGrp="1"/>
          </p:cNvSpPr>
          <p:nvPr>
            <p:ph type="title"/>
          </p:nvPr>
        </p:nvSpPr>
        <p:spPr/>
        <p:txBody>
          <a:bodyPr/>
          <a:lstStyle/>
          <a:p>
            <a:r>
              <a:rPr lang="es-ES" sz="3200" dirty="0"/>
              <a:t>MODELO DIMENSIONAL</a:t>
            </a:r>
          </a:p>
        </p:txBody>
      </p:sp>
      <p:sp>
        <p:nvSpPr>
          <p:cNvPr id="3" name="Marcador de pie de página 2">
            <a:extLst>
              <a:ext uri="{FF2B5EF4-FFF2-40B4-BE49-F238E27FC236}">
                <a16:creationId xmlns:a16="http://schemas.microsoft.com/office/drawing/2014/main" id="{2A01F746-B646-45F5-8872-BC408D2FF2AA}"/>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E6263F65-C964-417A-9CAE-512ED30593B9}"/>
              </a:ext>
            </a:extLst>
          </p:cNvPr>
          <p:cNvSpPr>
            <a:spLocks noGrp="1"/>
          </p:cNvSpPr>
          <p:nvPr>
            <p:ph type="sldNum" sz="quarter" idx="11"/>
          </p:nvPr>
        </p:nvSpPr>
        <p:spPr/>
        <p:txBody>
          <a:bodyPr/>
          <a:lstStyle/>
          <a:p>
            <a:fld id="{0154CEB4-509F-4D11-9DD8-5800B89D237E}" type="slidenum">
              <a:rPr lang="es-ES" smtClean="0"/>
              <a:pPr/>
              <a:t>17</a:t>
            </a:fld>
            <a:endParaRPr lang="es-ES" dirty="0"/>
          </a:p>
        </p:txBody>
      </p:sp>
      <p:pic>
        <p:nvPicPr>
          <p:cNvPr id="7" name="Imagen 6">
            <a:extLst>
              <a:ext uri="{FF2B5EF4-FFF2-40B4-BE49-F238E27FC236}">
                <a16:creationId xmlns:a16="http://schemas.microsoft.com/office/drawing/2014/main" id="{BAD43375-F6F8-4A44-BFEF-EB7AFC551E46}"/>
              </a:ext>
            </a:extLst>
          </p:cNvPr>
          <p:cNvPicPr>
            <a:picLocks noChangeAspect="1"/>
          </p:cNvPicPr>
          <p:nvPr/>
        </p:nvPicPr>
        <p:blipFill>
          <a:blip r:embed="rId2"/>
          <a:stretch>
            <a:fillRect/>
          </a:stretch>
        </p:blipFill>
        <p:spPr>
          <a:xfrm>
            <a:off x="159997" y="1247027"/>
            <a:ext cx="8824005" cy="4757044"/>
          </a:xfrm>
          <a:prstGeom prst="rect">
            <a:avLst/>
          </a:prstGeom>
        </p:spPr>
      </p:pic>
    </p:spTree>
    <p:extLst>
      <p:ext uri="{BB962C8B-B14F-4D97-AF65-F5344CB8AC3E}">
        <p14:creationId xmlns:p14="http://schemas.microsoft.com/office/powerpoint/2010/main" val="34637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3866B-F148-4A35-95B8-FDD8ED50154F}"/>
              </a:ext>
            </a:extLst>
          </p:cNvPr>
          <p:cNvSpPr>
            <a:spLocks noGrp="1"/>
          </p:cNvSpPr>
          <p:nvPr>
            <p:ph type="title"/>
          </p:nvPr>
        </p:nvSpPr>
        <p:spPr/>
        <p:txBody>
          <a:bodyPr/>
          <a:lstStyle/>
          <a:p>
            <a:r>
              <a:rPr lang="es-ES" sz="3200" dirty="0"/>
              <a:t>MODELO DIMENSIONAL</a:t>
            </a:r>
          </a:p>
        </p:txBody>
      </p:sp>
      <p:sp>
        <p:nvSpPr>
          <p:cNvPr id="3" name="Marcador de pie de página 2">
            <a:extLst>
              <a:ext uri="{FF2B5EF4-FFF2-40B4-BE49-F238E27FC236}">
                <a16:creationId xmlns:a16="http://schemas.microsoft.com/office/drawing/2014/main" id="{2A01F746-B646-45F5-8872-BC408D2FF2AA}"/>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E6263F65-C964-417A-9CAE-512ED30593B9}"/>
              </a:ext>
            </a:extLst>
          </p:cNvPr>
          <p:cNvSpPr>
            <a:spLocks noGrp="1"/>
          </p:cNvSpPr>
          <p:nvPr>
            <p:ph type="sldNum" sz="quarter" idx="11"/>
          </p:nvPr>
        </p:nvSpPr>
        <p:spPr/>
        <p:txBody>
          <a:bodyPr/>
          <a:lstStyle/>
          <a:p>
            <a:fld id="{0154CEB4-509F-4D11-9DD8-5800B89D237E}" type="slidenum">
              <a:rPr lang="es-ES" smtClean="0"/>
              <a:pPr/>
              <a:t>18</a:t>
            </a:fld>
            <a:endParaRPr lang="es-ES" dirty="0"/>
          </a:p>
        </p:txBody>
      </p:sp>
      <p:pic>
        <p:nvPicPr>
          <p:cNvPr id="6" name="Imagen 5">
            <a:extLst>
              <a:ext uri="{FF2B5EF4-FFF2-40B4-BE49-F238E27FC236}">
                <a16:creationId xmlns:a16="http://schemas.microsoft.com/office/drawing/2014/main" id="{4137B709-1ADD-47E6-8998-6B38042B39D0}"/>
              </a:ext>
            </a:extLst>
          </p:cNvPr>
          <p:cNvPicPr>
            <a:picLocks noChangeAspect="1"/>
          </p:cNvPicPr>
          <p:nvPr/>
        </p:nvPicPr>
        <p:blipFill>
          <a:blip r:embed="rId2"/>
          <a:stretch>
            <a:fillRect/>
          </a:stretch>
        </p:blipFill>
        <p:spPr>
          <a:xfrm>
            <a:off x="0" y="1321054"/>
            <a:ext cx="8996982" cy="4566492"/>
          </a:xfrm>
          <a:prstGeom prst="rect">
            <a:avLst/>
          </a:prstGeom>
        </p:spPr>
      </p:pic>
    </p:spTree>
    <p:extLst>
      <p:ext uri="{BB962C8B-B14F-4D97-AF65-F5344CB8AC3E}">
        <p14:creationId xmlns:p14="http://schemas.microsoft.com/office/powerpoint/2010/main" val="14266873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3866B-F148-4A35-95B8-FDD8ED50154F}"/>
              </a:ext>
            </a:extLst>
          </p:cNvPr>
          <p:cNvSpPr>
            <a:spLocks noGrp="1"/>
          </p:cNvSpPr>
          <p:nvPr>
            <p:ph type="title"/>
          </p:nvPr>
        </p:nvSpPr>
        <p:spPr/>
        <p:txBody>
          <a:bodyPr/>
          <a:lstStyle/>
          <a:p>
            <a:r>
              <a:rPr lang="es-ES" sz="3200" dirty="0"/>
              <a:t>MODELO DIMENSIONAL</a:t>
            </a:r>
          </a:p>
        </p:txBody>
      </p:sp>
      <p:sp>
        <p:nvSpPr>
          <p:cNvPr id="3" name="Marcador de pie de página 2">
            <a:extLst>
              <a:ext uri="{FF2B5EF4-FFF2-40B4-BE49-F238E27FC236}">
                <a16:creationId xmlns:a16="http://schemas.microsoft.com/office/drawing/2014/main" id="{2A01F746-B646-45F5-8872-BC408D2FF2AA}"/>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E6263F65-C964-417A-9CAE-512ED30593B9}"/>
              </a:ext>
            </a:extLst>
          </p:cNvPr>
          <p:cNvSpPr>
            <a:spLocks noGrp="1"/>
          </p:cNvSpPr>
          <p:nvPr>
            <p:ph type="sldNum" sz="quarter" idx="11"/>
          </p:nvPr>
        </p:nvSpPr>
        <p:spPr/>
        <p:txBody>
          <a:bodyPr/>
          <a:lstStyle/>
          <a:p>
            <a:fld id="{0154CEB4-509F-4D11-9DD8-5800B89D237E}" type="slidenum">
              <a:rPr lang="es-ES" smtClean="0"/>
              <a:pPr/>
              <a:t>19</a:t>
            </a:fld>
            <a:endParaRPr lang="es-ES" dirty="0"/>
          </a:p>
        </p:txBody>
      </p:sp>
      <p:pic>
        <p:nvPicPr>
          <p:cNvPr id="7" name="Imagen 6">
            <a:extLst>
              <a:ext uri="{FF2B5EF4-FFF2-40B4-BE49-F238E27FC236}">
                <a16:creationId xmlns:a16="http://schemas.microsoft.com/office/drawing/2014/main" id="{F2D79F3F-C7D9-49BA-8665-2A258D89C86C}"/>
              </a:ext>
            </a:extLst>
          </p:cNvPr>
          <p:cNvPicPr>
            <a:picLocks noChangeAspect="1"/>
          </p:cNvPicPr>
          <p:nvPr/>
        </p:nvPicPr>
        <p:blipFill>
          <a:blip r:embed="rId2"/>
          <a:stretch>
            <a:fillRect/>
          </a:stretch>
        </p:blipFill>
        <p:spPr>
          <a:xfrm>
            <a:off x="0" y="1377116"/>
            <a:ext cx="9144000" cy="4599878"/>
          </a:xfrm>
          <a:prstGeom prst="rect">
            <a:avLst/>
          </a:prstGeom>
        </p:spPr>
      </p:pic>
    </p:spTree>
    <p:extLst>
      <p:ext uri="{BB962C8B-B14F-4D97-AF65-F5344CB8AC3E}">
        <p14:creationId xmlns:p14="http://schemas.microsoft.com/office/powerpoint/2010/main" val="4012501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5962B5-F2A3-483D-B264-EB079C6B205A}"/>
              </a:ext>
            </a:extLst>
          </p:cNvPr>
          <p:cNvSpPr>
            <a:spLocks noGrp="1"/>
          </p:cNvSpPr>
          <p:nvPr>
            <p:ph type="title"/>
          </p:nvPr>
        </p:nvSpPr>
        <p:spPr/>
        <p:txBody>
          <a:bodyPr/>
          <a:lstStyle/>
          <a:p>
            <a:r>
              <a:rPr lang="es-ES" sz="3200" dirty="0"/>
              <a:t>MODELO ENTIDAD - RELACIÓN</a:t>
            </a:r>
          </a:p>
        </p:txBody>
      </p:sp>
      <p:sp>
        <p:nvSpPr>
          <p:cNvPr id="3" name="Marcador de pie de página 2">
            <a:extLst>
              <a:ext uri="{FF2B5EF4-FFF2-40B4-BE49-F238E27FC236}">
                <a16:creationId xmlns:a16="http://schemas.microsoft.com/office/drawing/2014/main" id="{50FE7C6B-5B70-4500-A0DE-09CAB51B7BB7}"/>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D90D7B73-CE2A-49FE-A9BC-78C99B6AD730}"/>
              </a:ext>
            </a:extLst>
          </p:cNvPr>
          <p:cNvSpPr>
            <a:spLocks noGrp="1"/>
          </p:cNvSpPr>
          <p:nvPr>
            <p:ph type="sldNum" sz="quarter" idx="11"/>
          </p:nvPr>
        </p:nvSpPr>
        <p:spPr/>
        <p:txBody>
          <a:bodyPr/>
          <a:lstStyle/>
          <a:p>
            <a:fld id="{0154CEB4-509F-4D11-9DD8-5800B89D237E}" type="slidenum">
              <a:rPr lang="es-ES" smtClean="0"/>
              <a:pPr/>
              <a:t>2</a:t>
            </a:fld>
            <a:endParaRPr lang="es-ES" dirty="0"/>
          </a:p>
        </p:txBody>
      </p:sp>
      <p:sp>
        <p:nvSpPr>
          <p:cNvPr id="9" name="CuadroTexto 8">
            <a:extLst>
              <a:ext uri="{FF2B5EF4-FFF2-40B4-BE49-F238E27FC236}">
                <a16:creationId xmlns:a16="http://schemas.microsoft.com/office/drawing/2014/main" id="{CD607A07-1EE6-4E48-BE5F-2EA96B3BEFBD}"/>
              </a:ext>
            </a:extLst>
          </p:cNvPr>
          <p:cNvSpPr txBox="1"/>
          <p:nvPr/>
        </p:nvSpPr>
        <p:spPr>
          <a:xfrm>
            <a:off x="69212" y="904578"/>
            <a:ext cx="8907814" cy="2554545"/>
          </a:xfrm>
          <a:prstGeom prst="rect">
            <a:avLst/>
          </a:prstGeom>
          <a:noFill/>
        </p:spPr>
        <p:txBody>
          <a:bodyPr wrap="square">
            <a:spAutoFit/>
          </a:bodyPr>
          <a:lstStyle/>
          <a:p>
            <a:pPr algn="just"/>
            <a:r>
              <a:rPr lang="es-ES" sz="2000" dirty="0"/>
              <a:t>El modelo entidad – relación un método del que disponemos para diseñar estos esquemas que posteriormente debemos de implementar en un gestor de BBDD (bases de datos). Este modelo se representa a través de diagramas y está formado por varios elementos.</a:t>
            </a:r>
          </a:p>
          <a:p>
            <a:pPr algn="just"/>
            <a:endParaRPr lang="es-ES" sz="2000" dirty="0"/>
          </a:p>
          <a:p>
            <a:pPr algn="just"/>
            <a:r>
              <a:rPr lang="es-ES" sz="2000" dirty="0"/>
              <a:t>Este modelo habitualmente, además de disponer de un diagrama que ayuda a entender los datos y como se relacionan entre ellos, debe de ser completado con un pequeño resumen con la lista de los atributos y las relaciones de cada elemento.</a:t>
            </a:r>
          </a:p>
        </p:txBody>
      </p:sp>
      <p:pic>
        <p:nvPicPr>
          <p:cNvPr id="10" name="Imagen 9">
            <a:extLst>
              <a:ext uri="{FF2B5EF4-FFF2-40B4-BE49-F238E27FC236}">
                <a16:creationId xmlns:a16="http://schemas.microsoft.com/office/drawing/2014/main" id="{7EB61815-0CEA-400B-B9B4-60D6BE78AC3E}"/>
              </a:ext>
            </a:extLst>
          </p:cNvPr>
          <p:cNvPicPr>
            <a:picLocks noChangeAspect="1"/>
          </p:cNvPicPr>
          <p:nvPr/>
        </p:nvPicPr>
        <p:blipFill>
          <a:blip r:embed="rId2"/>
          <a:stretch>
            <a:fillRect/>
          </a:stretch>
        </p:blipFill>
        <p:spPr>
          <a:xfrm>
            <a:off x="501633" y="3660204"/>
            <a:ext cx="7839075" cy="2238375"/>
          </a:xfrm>
          <a:prstGeom prst="rect">
            <a:avLst/>
          </a:prstGeom>
        </p:spPr>
      </p:pic>
    </p:spTree>
    <p:extLst>
      <p:ext uri="{BB962C8B-B14F-4D97-AF65-F5344CB8AC3E}">
        <p14:creationId xmlns:p14="http://schemas.microsoft.com/office/powerpoint/2010/main" val="3719440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3866B-F148-4A35-95B8-FDD8ED50154F}"/>
              </a:ext>
            </a:extLst>
          </p:cNvPr>
          <p:cNvSpPr>
            <a:spLocks noGrp="1"/>
          </p:cNvSpPr>
          <p:nvPr>
            <p:ph type="title"/>
          </p:nvPr>
        </p:nvSpPr>
        <p:spPr/>
        <p:txBody>
          <a:bodyPr/>
          <a:lstStyle/>
          <a:p>
            <a:r>
              <a:rPr lang="es-ES" sz="3200" dirty="0"/>
              <a:t>MODELO DIMENSIONAL</a:t>
            </a:r>
          </a:p>
        </p:txBody>
      </p:sp>
      <p:sp>
        <p:nvSpPr>
          <p:cNvPr id="3" name="Marcador de pie de página 2">
            <a:extLst>
              <a:ext uri="{FF2B5EF4-FFF2-40B4-BE49-F238E27FC236}">
                <a16:creationId xmlns:a16="http://schemas.microsoft.com/office/drawing/2014/main" id="{2A01F746-B646-45F5-8872-BC408D2FF2AA}"/>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E6263F65-C964-417A-9CAE-512ED30593B9}"/>
              </a:ext>
            </a:extLst>
          </p:cNvPr>
          <p:cNvSpPr>
            <a:spLocks noGrp="1"/>
          </p:cNvSpPr>
          <p:nvPr>
            <p:ph type="sldNum" sz="quarter" idx="11"/>
          </p:nvPr>
        </p:nvSpPr>
        <p:spPr/>
        <p:txBody>
          <a:bodyPr/>
          <a:lstStyle/>
          <a:p>
            <a:fld id="{0154CEB4-509F-4D11-9DD8-5800B89D237E}" type="slidenum">
              <a:rPr lang="es-ES" smtClean="0"/>
              <a:pPr/>
              <a:t>20</a:t>
            </a:fld>
            <a:endParaRPr lang="es-ES" dirty="0"/>
          </a:p>
        </p:txBody>
      </p:sp>
      <p:pic>
        <p:nvPicPr>
          <p:cNvPr id="6" name="Imagen 5">
            <a:extLst>
              <a:ext uri="{FF2B5EF4-FFF2-40B4-BE49-F238E27FC236}">
                <a16:creationId xmlns:a16="http://schemas.microsoft.com/office/drawing/2014/main" id="{2A311B78-BEBD-4139-9335-0AFE7F90D33B}"/>
              </a:ext>
            </a:extLst>
          </p:cNvPr>
          <p:cNvPicPr>
            <a:picLocks noChangeAspect="1"/>
          </p:cNvPicPr>
          <p:nvPr/>
        </p:nvPicPr>
        <p:blipFill>
          <a:blip r:embed="rId2"/>
          <a:stretch>
            <a:fillRect/>
          </a:stretch>
        </p:blipFill>
        <p:spPr>
          <a:xfrm>
            <a:off x="0" y="1083533"/>
            <a:ext cx="9144000" cy="4690933"/>
          </a:xfrm>
          <a:prstGeom prst="rect">
            <a:avLst/>
          </a:prstGeom>
        </p:spPr>
      </p:pic>
    </p:spTree>
    <p:extLst>
      <p:ext uri="{BB962C8B-B14F-4D97-AF65-F5344CB8AC3E}">
        <p14:creationId xmlns:p14="http://schemas.microsoft.com/office/powerpoint/2010/main" val="626377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3866B-F148-4A35-95B8-FDD8ED50154F}"/>
              </a:ext>
            </a:extLst>
          </p:cNvPr>
          <p:cNvSpPr>
            <a:spLocks noGrp="1"/>
          </p:cNvSpPr>
          <p:nvPr>
            <p:ph type="title"/>
          </p:nvPr>
        </p:nvSpPr>
        <p:spPr/>
        <p:txBody>
          <a:bodyPr/>
          <a:lstStyle/>
          <a:p>
            <a:r>
              <a:rPr lang="es-ES" sz="3200" dirty="0"/>
              <a:t>MODELO DIMENSIONAL</a:t>
            </a:r>
          </a:p>
        </p:txBody>
      </p:sp>
      <p:sp>
        <p:nvSpPr>
          <p:cNvPr id="3" name="Marcador de pie de página 2">
            <a:extLst>
              <a:ext uri="{FF2B5EF4-FFF2-40B4-BE49-F238E27FC236}">
                <a16:creationId xmlns:a16="http://schemas.microsoft.com/office/drawing/2014/main" id="{2A01F746-B646-45F5-8872-BC408D2FF2AA}"/>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E6263F65-C964-417A-9CAE-512ED30593B9}"/>
              </a:ext>
            </a:extLst>
          </p:cNvPr>
          <p:cNvSpPr>
            <a:spLocks noGrp="1"/>
          </p:cNvSpPr>
          <p:nvPr>
            <p:ph type="sldNum" sz="quarter" idx="11"/>
          </p:nvPr>
        </p:nvSpPr>
        <p:spPr/>
        <p:txBody>
          <a:bodyPr/>
          <a:lstStyle/>
          <a:p>
            <a:fld id="{0154CEB4-509F-4D11-9DD8-5800B89D237E}" type="slidenum">
              <a:rPr lang="es-ES" smtClean="0"/>
              <a:pPr/>
              <a:t>21</a:t>
            </a:fld>
            <a:endParaRPr lang="es-ES" dirty="0"/>
          </a:p>
        </p:txBody>
      </p:sp>
      <p:pic>
        <p:nvPicPr>
          <p:cNvPr id="9" name="Imagen 8">
            <a:extLst>
              <a:ext uri="{FF2B5EF4-FFF2-40B4-BE49-F238E27FC236}">
                <a16:creationId xmlns:a16="http://schemas.microsoft.com/office/drawing/2014/main" id="{53B6CB08-8E5D-4375-991A-1FB076F30BA3}"/>
              </a:ext>
            </a:extLst>
          </p:cNvPr>
          <p:cNvPicPr>
            <a:picLocks noChangeAspect="1"/>
          </p:cNvPicPr>
          <p:nvPr/>
        </p:nvPicPr>
        <p:blipFill>
          <a:blip r:embed="rId2"/>
          <a:stretch>
            <a:fillRect/>
          </a:stretch>
        </p:blipFill>
        <p:spPr>
          <a:xfrm>
            <a:off x="0" y="1038623"/>
            <a:ext cx="9144000" cy="4966251"/>
          </a:xfrm>
          <a:prstGeom prst="rect">
            <a:avLst/>
          </a:prstGeom>
        </p:spPr>
      </p:pic>
    </p:spTree>
    <p:extLst>
      <p:ext uri="{BB962C8B-B14F-4D97-AF65-F5344CB8AC3E}">
        <p14:creationId xmlns:p14="http://schemas.microsoft.com/office/powerpoint/2010/main" val="659534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3866B-F148-4A35-95B8-FDD8ED50154F}"/>
              </a:ext>
            </a:extLst>
          </p:cNvPr>
          <p:cNvSpPr>
            <a:spLocks noGrp="1"/>
          </p:cNvSpPr>
          <p:nvPr>
            <p:ph type="title"/>
          </p:nvPr>
        </p:nvSpPr>
        <p:spPr/>
        <p:txBody>
          <a:bodyPr/>
          <a:lstStyle/>
          <a:p>
            <a:r>
              <a:rPr lang="es-ES" sz="3200" dirty="0"/>
              <a:t>MODELO DIMENSIONAL</a:t>
            </a:r>
          </a:p>
        </p:txBody>
      </p:sp>
      <p:sp>
        <p:nvSpPr>
          <p:cNvPr id="3" name="Marcador de pie de página 2">
            <a:extLst>
              <a:ext uri="{FF2B5EF4-FFF2-40B4-BE49-F238E27FC236}">
                <a16:creationId xmlns:a16="http://schemas.microsoft.com/office/drawing/2014/main" id="{2A01F746-B646-45F5-8872-BC408D2FF2AA}"/>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E6263F65-C964-417A-9CAE-512ED30593B9}"/>
              </a:ext>
            </a:extLst>
          </p:cNvPr>
          <p:cNvSpPr>
            <a:spLocks noGrp="1"/>
          </p:cNvSpPr>
          <p:nvPr>
            <p:ph type="sldNum" sz="quarter" idx="11"/>
          </p:nvPr>
        </p:nvSpPr>
        <p:spPr/>
        <p:txBody>
          <a:bodyPr/>
          <a:lstStyle/>
          <a:p>
            <a:fld id="{0154CEB4-509F-4D11-9DD8-5800B89D237E}" type="slidenum">
              <a:rPr lang="es-ES" smtClean="0"/>
              <a:pPr/>
              <a:t>22</a:t>
            </a:fld>
            <a:endParaRPr lang="es-ES" dirty="0"/>
          </a:p>
        </p:txBody>
      </p:sp>
      <p:pic>
        <p:nvPicPr>
          <p:cNvPr id="6" name="Imagen 5">
            <a:extLst>
              <a:ext uri="{FF2B5EF4-FFF2-40B4-BE49-F238E27FC236}">
                <a16:creationId xmlns:a16="http://schemas.microsoft.com/office/drawing/2014/main" id="{CE320C88-B3D0-45F1-A2CD-A6D0DD4916B8}"/>
              </a:ext>
            </a:extLst>
          </p:cNvPr>
          <p:cNvPicPr>
            <a:picLocks noChangeAspect="1"/>
          </p:cNvPicPr>
          <p:nvPr/>
        </p:nvPicPr>
        <p:blipFill>
          <a:blip r:embed="rId2"/>
          <a:stretch>
            <a:fillRect/>
          </a:stretch>
        </p:blipFill>
        <p:spPr>
          <a:xfrm>
            <a:off x="0" y="1208470"/>
            <a:ext cx="9144000" cy="4956660"/>
          </a:xfrm>
          <a:prstGeom prst="rect">
            <a:avLst/>
          </a:prstGeom>
        </p:spPr>
      </p:pic>
    </p:spTree>
    <p:extLst>
      <p:ext uri="{BB962C8B-B14F-4D97-AF65-F5344CB8AC3E}">
        <p14:creationId xmlns:p14="http://schemas.microsoft.com/office/powerpoint/2010/main" val="3092631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3866B-F148-4A35-95B8-FDD8ED50154F}"/>
              </a:ext>
            </a:extLst>
          </p:cNvPr>
          <p:cNvSpPr>
            <a:spLocks noGrp="1"/>
          </p:cNvSpPr>
          <p:nvPr>
            <p:ph type="title"/>
          </p:nvPr>
        </p:nvSpPr>
        <p:spPr/>
        <p:txBody>
          <a:bodyPr/>
          <a:lstStyle/>
          <a:p>
            <a:r>
              <a:rPr lang="es-ES" sz="3200" dirty="0"/>
              <a:t>MODELO DIMENSIONAL</a:t>
            </a:r>
          </a:p>
        </p:txBody>
      </p:sp>
      <p:sp>
        <p:nvSpPr>
          <p:cNvPr id="3" name="Marcador de pie de página 2">
            <a:extLst>
              <a:ext uri="{FF2B5EF4-FFF2-40B4-BE49-F238E27FC236}">
                <a16:creationId xmlns:a16="http://schemas.microsoft.com/office/drawing/2014/main" id="{2A01F746-B646-45F5-8872-BC408D2FF2AA}"/>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E6263F65-C964-417A-9CAE-512ED30593B9}"/>
              </a:ext>
            </a:extLst>
          </p:cNvPr>
          <p:cNvSpPr>
            <a:spLocks noGrp="1"/>
          </p:cNvSpPr>
          <p:nvPr>
            <p:ph type="sldNum" sz="quarter" idx="11"/>
          </p:nvPr>
        </p:nvSpPr>
        <p:spPr/>
        <p:txBody>
          <a:bodyPr/>
          <a:lstStyle/>
          <a:p>
            <a:fld id="{0154CEB4-509F-4D11-9DD8-5800B89D237E}" type="slidenum">
              <a:rPr lang="es-ES" smtClean="0"/>
              <a:pPr/>
              <a:t>23</a:t>
            </a:fld>
            <a:endParaRPr lang="es-ES" dirty="0"/>
          </a:p>
        </p:txBody>
      </p:sp>
      <p:pic>
        <p:nvPicPr>
          <p:cNvPr id="7" name="Imagen 6">
            <a:extLst>
              <a:ext uri="{FF2B5EF4-FFF2-40B4-BE49-F238E27FC236}">
                <a16:creationId xmlns:a16="http://schemas.microsoft.com/office/drawing/2014/main" id="{49F9EEB3-859F-4DC1-9E23-1446242163F0}"/>
              </a:ext>
            </a:extLst>
          </p:cNvPr>
          <p:cNvPicPr>
            <a:picLocks noChangeAspect="1"/>
          </p:cNvPicPr>
          <p:nvPr/>
        </p:nvPicPr>
        <p:blipFill>
          <a:blip r:embed="rId2"/>
          <a:stretch>
            <a:fillRect/>
          </a:stretch>
        </p:blipFill>
        <p:spPr>
          <a:xfrm>
            <a:off x="0" y="952106"/>
            <a:ext cx="9144000" cy="4788817"/>
          </a:xfrm>
          <a:prstGeom prst="rect">
            <a:avLst/>
          </a:prstGeom>
        </p:spPr>
      </p:pic>
    </p:spTree>
    <p:extLst>
      <p:ext uri="{BB962C8B-B14F-4D97-AF65-F5344CB8AC3E}">
        <p14:creationId xmlns:p14="http://schemas.microsoft.com/office/powerpoint/2010/main" val="968693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3866B-F148-4A35-95B8-FDD8ED50154F}"/>
              </a:ext>
            </a:extLst>
          </p:cNvPr>
          <p:cNvSpPr>
            <a:spLocks noGrp="1"/>
          </p:cNvSpPr>
          <p:nvPr>
            <p:ph type="title"/>
          </p:nvPr>
        </p:nvSpPr>
        <p:spPr/>
        <p:txBody>
          <a:bodyPr/>
          <a:lstStyle/>
          <a:p>
            <a:r>
              <a:rPr lang="es-ES" sz="3200" dirty="0"/>
              <a:t>MODELO DIMENSIONAL</a:t>
            </a:r>
          </a:p>
        </p:txBody>
      </p:sp>
      <p:sp>
        <p:nvSpPr>
          <p:cNvPr id="3" name="Marcador de pie de página 2">
            <a:extLst>
              <a:ext uri="{FF2B5EF4-FFF2-40B4-BE49-F238E27FC236}">
                <a16:creationId xmlns:a16="http://schemas.microsoft.com/office/drawing/2014/main" id="{2A01F746-B646-45F5-8872-BC408D2FF2AA}"/>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E6263F65-C964-417A-9CAE-512ED30593B9}"/>
              </a:ext>
            </a:extLst>
          </p:cNvPr>
          <p:cNvSpPr>
            <a:spLocks noGrp="1"/>
          </p:cNvSpPr>
          <p:nvPr>
            <p:ph type="sldNum" sz="quarter" idx="11"/>
          </p:nvPr>
        </p:nvSpPr>
        <p:spPr/>
        <p:txBody>
          <a:bodyPr/>
          <a:lstStyle/>
          <a:p>
            <a:fld id="{0154CEB4-509F-4D11-9DD8-5800B89D237E}" type="slidenum">
              <a:rPr lang="es-ES" smtClean="0"/>
              <a:pPr/>
              <a:t>24</a:t>
            </a:fld>
            <a:endParaRPr lang="es-ES" dirty="0"/>
          </a:p>
        </p:txBody>
      </p:sp>
      <p:pic>
        <p:nvPicPr>
          <p:cNvPr id="6" name="Imagen 5">
            <a:extLst>
              <a:ext uri="{FF2B5EF4-FFF2-40B4-BE49-F238E27FC236}">
                <a16:creationId xmlns:a16="http://schemas.microsoft.com/office/drawing/2014/main" id="{6C1A3D08-8860-45BB-9A35-B0CAC6811FBE}"/>
              </a:ext>
            </a:extLst>
          </p:cNvPr>
          <p:cNvPicPr>
            <a:picLocks noChangeAspect="1"/>
          </p:cNvPicPr>
          <p:nvPr/>
        </p:nvPicPr>
        <p:blipFill>
          <a:blip r:embed="rId2"/>
          <a:stretch>
            <a:fillRect/>
          </a:stretch>
        </p:blipFill>
        <p:spPr>
          <a:xfrm>
            <a:off x="0" y="1065252"/>
            <a:ext cx="8983744" cy="4903970"/>
          </a:xfrm>
          <a:prstGeom prst="rect">
            <a:avLst/>
          </a:prstGeom>
        </p:spPr>
      </p:pic>
    </p:spTree>
    <p:extLst>
      <p:ext uri="{BB962C8B-B14F-4D97-AF65-F5344CB8AC3E}">
        <p14:creationId xmlns:p14="http://schemas.microsoft.com/office/powerpoint/2010/main" val="897550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3866B-F148-4A35-95B8-FDD8ED50154F}"/>
              </a:ext>
            </a:extLst>
          </p:cNvPr>
          <p:cNvSpPr>
            <a:spLocks noGrp="1"/>
          </p:cNvSpPr>
          <p:nvPr>
            <p:ph type="title"/>
          </p:nvPr>
        </p:nvSpPr>
        <p:spPr/>
        <p:txBody>
          <a:bodyPr/>
          <a:lstStyle/>
          <a:p>
            <a:r>
              <a:rPr lang="es-ES" sz="3200" dirty="0"/>
              <a:t>MODELO DIMENSIONAL vs RELACIONAL</a:t>
            </a:r>
          </a:p>
        </p:txBody>
      </p:sp>
      <p:sp>
        <p:nvSpPr>
          <p:cNvPr id="3" name="Marcador de pie de página 2">
            <a:extLst>
              <a:ext uri="{FF2B5EF4-FFF2-40B4-BE49-F238E27FC236}">
                <a16:creationId xmlns:a16="http://schemas.microsoft.com/office/drawing/2014/main" id="{2A01F746-B646-45F5-8872-BC408D2FF2AA}"/>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E6263F65-C964-417A-9CAE-512ED30593B9}"/>
              </a:ext>
            </a:extLst>
          </p:cNvPr>
          <p:cNvSpPr>
            <a:spLocks noGrp="1"/>
          </p:cNvSpPr>
          <p:nvPr>
            <p:ph type="sldNum" sz="quarter" idx="11"/>
          </p:nvPr>
        </p:nvSpPr>
        <p:spPr/>
        <p:txBody>
          <a:bodyPr/>
          <a:lstStyle/>
          <a:p>
            <a:fld id="{0154CEB4-509F-4D11-9DD8-5800B89D237E}" type="slidenum">
              <a:rPr lang="es-ES" smtClean="0"/>
              <a:pPr/>
              <a:t>25</a:t>
            </a:fld>
            <a:endParaRPr lang="es-ES" dirty="0"/>
          </a:p>
        </p:txBody>
      </p:sp>
      <p:pic>
        <p:nvPicPr>
          <p:cNvPr id="7" name="Imagen 6">
            <a:extLst>
              <a:ext uri="{FF2B5EF4-FFF2-40B4-BE49-F238E27FC236}">
                <a16:creationId xmlns:a16="http://schemas.microsoft.com/office/drawing/2014/main" id="{6DDF7F09-E8CC-4E9F-9F61-B0B63BBB0C29}"/>
              </a:ext>
            </a:extLst>
          </p:cNvPr>
          <p:cNvPicPr>
            <a:picLocks noChangeAspect="1"/>
          </p:cNvPicPr>
          <p:nvPr/>
        </p:nvPicPr>
        <p:blipFill>
          <a:blip r:embed="rId2"/>
          <a:stretch>
            <a:fillRect/>
          </a:stretch>
        </p:blipFill>
        <p:spPr>
          <a:xfrm>
            <a:off x="142351" y="903956"/>
            <a:ext cx="8859297" cy="5050088"/>
          </a:xfrm>
          <a:prstGeom prst="rect">
            <a:avLst/>
          </a:prstGeom>
        </p:spPr>
      </p:pic>
    </p:spTree>
    <p:extLst>
      <p:ext uri="{BB962C8B-B14F-4D97-AF65-F5344CB8AC3E}">
        <p14:creationId xmlns:p14="http://schemas.microsoft.com/office/powerpoint/2010/main" val="1844093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3866B-F148-4A35-95B8-FDD8ED50154F}"/>
              </a:ext>
            </a:extLst>
          </p:cNvPr>
          <p:cNvSpPr>
            <a:spLocks noGrp="1"/>
          </p:cNvSpPr>
          <p:nvPr>
            <p:ph type="title"/>
          </p:nvPr>
        </p:nvSpPr>
        <p:spPr/>
        <p:txBody>
          <a:bodyPr/>
          <a:lstStyle/>
          <a:p>
            <a:r>
              <a:rPr lang="es-ES" sz="3200" dirty="0"/>
              <a:t>MODELO DIMENSIONAL vs RELACIONAL</a:t>
            </a:r>
          </a:p>
        </p:txBody>
      </p:sp>
      <p:sp>
        <p:nvSpPr>
          <p:cNvPr id="3" name="Marcador de pie de página 2">
            <a:extLst>
              <a:ext uri="{FF2B5EF4-FFF2-40B4-BE49-F238E27FC236}">
                <a16:creationId xmlns:a16="http://schemas.microsoft.com/office/drawing/2014/main" id="{2A01F746-B646-45F5-8872-BC408D2FF2AA}"/>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E6263F65-C964-417A-9CAE-512ED30593B9}"/>
              </a:ext>
            </a:extLst>
          </p:cNvPr>
          <p:cNvSpPr>
            <a:spLocks noGrp="1"/>
          </p:cNvSpPr>
          <p:nvPr>
            <p:ph type="sldNum" sz="quarter" idx="11"/>
          </p:nvPr>
        </p:nvSpPr>
        <p:spPr/>
        <p:txBody>
          <a:bodyPr/>
          <a:lstStyle/>
          <a:p>
            <a:fld id="{0154CEB4-509F-4D11-9DD8-5800B89D237E}" type="slidenum">
              <a:rPr lang="es-ES" smtClean="0"/>
              <a:pPr/>
              <a:t>26</a:t>
            </a:fld>
            <a:endParaRPr lang="es-ES" dirty="0"/>
          </a:p>
        </p:txBody>
      </p:sp>
      <p:pic>
        <p:nvPicPr>
          <p:cNvPr id="6" name="Imagen 5">
            <a:extLst>
              <a:ext uri="{FF2B5EF4-FFF2-40B4-BE49-F238E27FC236}">
                <a16:creationId xmlns:a16="http://schemas.microsoft.com/office/drawing/2014/main" id="{63FAB2F2-9C32-4BE7-8030-BECCB4D3AF0C}"/>
              </a:ext>
            </a:extLst>
          </p:cNvPr>
          <p:cNvPicPr>
            <a:picLocks noChangeAspect="1"/>
          </p:cNvPicPr>
          <p:nvPr/>
        </p:nvPicPr>
        <p:blipFill>
          <a:blip r:embed="rId2"/>
          <a:stretch>
            <a:fillRect/>
          </a:stretch>
        </p:blipFill>
        <p:spPr>
          <a:xfrm>
            <a:off x="65002" y="1164157"/>
            <a:ext cx="9012494" cy="4883645"/>
          </a:xfrm>
          <a:prstGeom prst="rect">
            <a:avLst/>
          </a:prstGeom>
        </p:spPr>
      </p:pic>
    </p:spTree>
    <p:extLst>
      <p:ext uri="{BB962C8B-B14F-4D97-AF65-F5344CB8AC3E}">
        <p14:creationId xmlns:p14="http://schemas.microsoft.com/office/powerpoint/2010/main" val="4207891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3866B-F148-4A35-95B8-FDD8ED50154F}"/>
              </a:ext>
            </a:extLst>
          </p:cNvPr>
          <p:cNvSpPr>
            <a:spLocks noGrp="1"/>
          </p:cNvSpPr>
          <p:nvPr>
            <p:ph type="title"/>
          </p:nvPr>
        </p:nvSpPr>
        <p:spPr>
          <a:xfrm>
            <a:off x="911599" y="354798"/>
            <a:ext cx="7320802" cy="762058"/>
          </a:xfrm>
        </p:spPr>
        <p:txBody>
          <a:bodyPr/>
          <a:lstStyle/>
          <a:p>
            <a:r>
              <a:rPr lang="es-ES" sz="3200" dirty="0"/>
              <a:t>PORQUÉ USAR EL MODELO DIMENSIONAL?</a:t>
            </a:r>
          </a:p>
        </p:txBody>
      </p:sp>
      <p:sp>
        <p:nvSpPr>
          <p:cNvPr id="3" name="Marcador de pie de página 2">
            <a:extLst>
              <a:ext uri="{FF2B5EF4-FFF2-40B4-BE49-F238E27FC236}">
                <a16:creationId xmlns:a16="http://schemas.microsoft.com/office/drawing/2014/main" id="{2A01F746-B646-45F5-8872-BC408D2FF2AA}"/>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E6263F65-C964-417A-9CAE-512ED30593B9}"/>
              </a:ext>
            </a:extLst>
          </p:cNvPr>
          <p:cNvSpPr>
            <a:spLocks noGrp="1"/>
          </p:cNvSpPr>
          <p:nvPr>
            <p:ph type="sldNum" sz="quarter" idx="11"/>
          </p:nvPr>
        </p:nvSpPr>
        <p:spPr/>
        <p:txBody>
          <a:bodyPr/>
          <a:lstStyle/>
          <a:p>
            <a:fld id="{0154CEB4-509F-4D11-9DD8-5800B89D237E}" type="slidenum">
              <a:rPr lang="es-ES" smtClean="0"/>
              <a:pPr/>
              <a:t>27</a:t>
            </a:fld>
            <a:endParaRPr lang="es-ES" dirty="0"/>
          </a:p>
        </p:txBody>
      </p:sp>
      <p:pic>
        <p:nvPicPr>
          <p:cNvPr id="7" name="Imagen 6">
            <a:extLst>
              <a:ext uri="{FF2B5EF4-FFF2-40B4-BE49-F238E27FC236}">
                <a16:creationId xmlns:a16="http://schemas.microsoft.com/office/drawing/2014/main" id="{B3DC5728-FA73-4850-8DD0-E70F8C8221ED}"/>
              </a:ext>
            </a:extLst>
          </p:cNvPr>
          <p:cNvPicPr>
            <a:picLocks noChangeAspect="1"/>
          </p:cNvPicPr>
          <p:nvPr/>
        </p:nvPicPr>
        <p:blipFill>
          <a:blip r:embed="rId2"/>
          <a:stretch>
            <a:fillRect/>
          </a:stretch>
        </p:blipFill>
        <p:spPr>
          <a:xfrm>
            <a:off x="0" y="624051"/>
            <a:ext cx="9144000" cy="5609897"/>
          </a:xfrm>
          <a:prstGeom prst="rect">
            <a:avLst/>
          </a:prstGeom>
        </p:spPr>
      </p:pic>
    </p:spTree>
    <p:extLst>
      <p:ext uri="{BB962C8B-B14F-4D97-AF65-F5344CB8AC3E}">
        <p14:creationId xmlns:p14="http://schemas.microsoft.com/office/powerpoint/2010/main" val="1834157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3866B-F148-4A35-95B8-FDD8ED50154F}"/>
              </a:ext>
            </a:extLst>
          </p:cNvPr>
          <p:cNvSpPr>
            <a:spLocks noGrp="1"/>
          </p:cNvSpPr>
          <p:nvPr>
            <p:ph type="title"/>
          </p:nvPr>
        </p:nvSpPr>
        <p:spPr>
          <a:xfrm>
            <a:off x="911599" y="276159"/>
            <a:ext cx="7320802" cy="762058"/>
          </a:xfrm>
        </p:spPr>
        <p:txBody>
          <a:bodyPr/>
          <a:lstStyle/>
          <a:p>
            <a:r>
              <a:rPr lang="es-ES" sz="3200" dirty="0"/>
              <a:t>TIPOS DE MODELOS DIMENSIONALES</a:t>
            </a:r>
            <a:br>
              <a:rPr lang="es-ES" sz="3200" dirty="0"/>
            </a:br>
            <a:r>
              <a:rPr lang="es-ES" sz="3200" dirty="0"/>
              <a:t>ESTRELLA</a:t>
            </a:r>
          </a:p>
        </p:txBody>
      </p:sp>
      <p:sp>
        <p:nvSpPr>
          <p:cNvPr id="3" name="Marcador de pie de página 2">
            <a:extLst>
              <a:ext uri="{FF2B5EF4-FFF2-40B4-BE49-F238E27FC236}">
                <a16:creationId xmlns:a16="http://schemas.microsoft.com/office/drawing/2014/main" id="{2A01F746-B646-45F5-8872-BC408D2FF2AA}"/>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E6263F65-C964-417A-9CAE-512ED30593B9}"/>
              </a:ext>
            </a:extLst>
          </p:cNvPr>
          <p:cNvSpPr>
            <a:spLocks noGrp="1"/>
          </p:cNvSpPr>
          <p:nvPr>
            <p:ph type="sldNum" sz="quarter" idx="11"/>
          </p:nvPr>
        </p:nvSpPr>
        <p:spPr/>
        <p:txBody>
          <a:bodyPr/>
          <a:lstStyle/>
          <a:p>
            <a:fld id="{0154CEB4-509F-4D11-9DD8-5800B89D237E}" type="slidenum">
              <a:rPr lang="es-ES" smtClean="0"/>
              <a:pPr/>
              <a:t>28</a:t>
            </a:fld>
            <a:endParaRPr lang="es-ES" dirty="0"/>
          </a:p>
        </p:txBody>
      </p:sp>
      <p:pic>
        <p:nvPicPr>
          <p:cNvPr id="5" name="Imagen 4">
            <a:extLst>
              <a:ext uri="{FF2B5EF4-FFF2-40B4-BE49-F238E27FC236}">
                <a16:creationId xmlns:a16="http://schemas.microsoft.com/office/drawing/2014/main" id="{2CD5B511-1AFD-444D-A049-FE756A890318}"/>
              </a:ext>
            </a:extLst>
          </p:cNvPr>
          <p:cNvPicPr>
            <a:picLocks noChangeAspect="1"/>
          </p:cNvPicPr>
          <p:nvPr/>
        </p:nvPicPr>
        <p:blipFill>
          <a:blip r:embed="rId2"/>
          <a:stretch>
            <a:fillRect/>
          </a:stretch>
        </p:blipFill>
        <p:spPr>
          <a:xfrm>
            <a:off x="1203389" y="1129547"/>
            <a:ext cx="5876139" cy="4831492"/>
          </a:xfrm>
          <a:prstGeom prst="rect">
            <a:avLst/>
          </a:prstGeom>
        </p:spPr>
      </p:pic>
    </p:spTree>
    <p:extLst>
      <p:ext uri="{BB962C8B-B14F-4D97-AF65-F5344CB8AC3E}">
        <p14:creationId xmlns:p14="http://schemas.microsoft.com/office/powerpoint/2010/main" val="3061540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A3866B-F148-4A35-95B8-FDD8ED50154F}"/>
              </a:ext>
            </a:extLst>
          </p:cNvPr>
          <p:cNvSpPr>
            <a:spLocks noGrp="1"/>
          </p:cNvSpPr>
          <p:nvPr>
            <p:ph type="title"/>
          </p:nvPr>
        </p:nvSpPr>
        <p:spPr>
          <a:xfrm>
            <a:off x="911599" y="276159"/>
            <a:ext cx="7320802" cy="762058"/>
          </a:xfrm>
        </p:spPr>
        <p:txBody>
          <a:bodyPr/>
          <a:lstStyle/>
          <a:p>
            <a:r>
              <a:rPr lang="es-ES" sz="3200" dirty="0"/>
              <a:t>TIPOS DE MODELOS DIMENSIONALES</a:t>
            </a:r>
            <a:br>
              <a:rPr lang="es-ES" sz="3200" dirty="0"/>
            </a:br>
            <a:r>
              <a:rPr lang="es-ES" sz="3200" dirty="0"/>
              <a:t>COPO DE NIEVE</a:t>
            </a:r>
          </a:p>
        </p:txBody>
      </p:sp>
      <p:sp>
        <p:nvSpPr>
          <p:cNvPr id="3" name="Marcador de pie de página 2">
            <a:extLst>
              <a:ext uri="{FF2B5EF4-FFF2-40B4-BE49-F238E27FC236}">
                <a16:creationId xmlns:a16="http://schemas.microsoft.com/office/drawing/2014/main" id="{2A01F746-B646-45F5-8872-BC408D2FF2AA}"/>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E6263F65-C964-417A-9CAE-512ED30593B9}"/>
              </a:ext>
            </a:extLst>
          </p:cNvPr>
          <p:cNvSpPr>
            <a:spLocks noGrp="1"/>
          </p:cNvSpPr>
          <p:nvPr>
            <p:ph type="sldNum" sz="quarter" idx="11"/>
          </p:nvPr>
        </p:nvSpPr>
        <p:spPr/>
        <p:txBody>
          <a:bodyPr/>
          <a:lstStyle/>
          <a:p>
            <a:fld id="{0154CEB4-509F-4D11-9DD8-5800B89D237E}" type="slidenum">
              <a:rPr lang="es-ES" smtClean="0"/>
              <a:pPr/>
              <a:t>29</a:t>
            </a:fld>
            <a:endParaRPr lang="es-ES" dirty="0"/>
          </a:p>
        </p:txBody>
      </p:sp>
      <p:pic>
        <p:nvPicPr>
          <p:cNvPr id="1026" name="Picture 2" descr="Esquema en copo de nieve - Wikipedia, la enciclopedia libre">
            <a:extLst>
              <a:ext uri="{FF2B5EF4-FFF2-40B4-BE49-F238E27FC236}">
                <a16:creationId xmlns:a16="http://schemas.microsoft.com/office/drawing/2014/main" id="{C3E1FF14-8DAA-4B26-B93C-58A4D08AE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1352" y="1242078"/>
            <a:ext cx="6201295" cy="4935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751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5962B5-F2A3-483D-B264-EB079C6B205A}"/>
              </a:ext>
            </a:extLst>
          </p:cNvPr>
          <p:cNvSpPr>
            <a:spLocks noGrp="1"/>
          </p:cNvSpPr>
          <p:nvPr>
            <p:ph type="title"/>
          </p:nvPr>
        </p:nvSpPr>
        <p:spPr>
          <a:xfrm>
            <a:off x="911599" y="298236"/>
            <a:ext cx="7320802" cy="762058"/>
          </a:xfrm>
        </p:spPr>
        <p:txBody>
          <a:bodyPr/>
          <a:lstStyle/>
          <a:p>
            <a:r>
              <a:rPr lang="es-ES" sz="3200" dirty="0"/>
              <a:t>Elementos del modelo entidad-relación</a:t>
            </a:r>
            <a:br>
              <a:rPr lang="es-ES" sz="3200" dirty="0"/>
            </a:br>
            <a:r>
              <a:rPr lang="es-ES" sz="3200" dirty="0"/>
              <a:t>ENTIDAD</a:t>
            </a:r>
          </a:p>
        </p:txBody>
      </p:sp>
      <p:sp>
        <p:nvSpPr>
          <p:cNvPr id="3" name="Marcador de pie de página 2">
            <a:extLst>
              <a:ext uri="{FF2B5EF4-FFF2-40B4-BE49-F238E27FC236}">
                <a16:creationId xmlns:a16="http://schemas.microsoft.com/office/drawing/2014/main" id="{50FE7C6B-5B70-4500-A0DE-09CAB51B7BB7}"/>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D90D7B73-CE2A-49FE-A9BC-78C99B6AD730}"/>
              </a:ext>
            </a:extLst>
          </p:cNvPr>
          <p:cNvSpPr>
            <a:spLocks noGrp="1"/>
          </p:cNvSpPr>
          <p:nvPr>
            <p:ph type="sldNum" sz="quarter" idx="11"/>
          </p:nvPr>
        </p:nvSpPr>
        <p:spPr/>
        <p:txBody>
          <a:bodyPr/>
          <a:lstStyle/>
          <a:p>
            <a:fld id="{0154CEB4-509F-4D11-9DD8-5800B89D237E}" type="slidenum">
              <a:rPr lang="es-ES" smtClean="0"/>
              <a:pPr/>
              <a:t>3</a:t>
            </a:fld>
            <a:endParaRPr lang="es-ES" dirty="0"/>
          </a:p>
        </p:txBody>
      </p:sp>
      <p:sp>
        <p:nvSpPr>
          <p:cNvPr id="8" name="CuadroTexto 7">
            <a:extLst>
              <a:ext uri="{FF2B5EF4-FFF2-40B4-BE49-F238E27FC236}">
                <a16:creationId xmlns:a16="http://schemas.microsoft.com/office/drawing/2014/main" id="{9011809C-8F95-4453-8C18-788548679DDD}"/>
              </a:ext>
            </a:extLst>
          </p:cNvPr>
          <p:cNvSpPr txBox="1"/>
          <p:nvPr/>
        </p:nvSpPr>
        <p:spPr>
          <a:xfrm>
            <a:off x="69212" y="1145605"/>
            <a:ext cx="8678862" cy="830997"/>
          </a:xfrm>
          <a:prstGeom prst="rect">
            <a:avLst/>
          </a:prstGeom>
          <a:noFill/>
        </p:spPr>
        <p:txBody>
          <a:bodyPr wrap="square">
            <a:spAutoFit/>
          </a:bodyPr>
          <a:lstStyle/>
          <a:p>
            <a:r>
              <a:rPr lang="es-ES" sz="2400" b="0" i="0" dirty="0">
                <a:solidFill>
                  <a:srgbClr val="111111"/>
                </a:solidFill>
                <a:effectLst/>
                <a:latin typeface="-apple-system"/>
              </a:rPr>
              <a:t>Las entidades representan </a:t>
            </a:r>
            <a:r>
              <a:rPr lang="es-ES" sz="2400" b="0" i="1" dirty="0">
                <a:solidFill>
                  <a:srgbClr val="111111"/>
                </a:solidFill>
                <a:effectLst/>
                <a:latin typeface="-apple-system"/>
              </a:rPr>
              <a:t>cosas</a:t>
            </a:r>
            <a:r>
              <a:rPr lang="es-ES" sz="2400" b="0" i="0" dirty="0">
                <a:solidFill>
                  <a:srgbClr val="111111"/>
                </a:solidFill>
                <a:effectLst/>
                <a:latin typeface="-apple-system"/>
              </a:rPr>
              <a:t> u </a:t>
            </a:r>
            <a:r>
              <a:rPr lang="es-ES" sz="2400" b="0" i="1" dirty="0">
                <a:solidFill>
                  <a:srgbClr val="111111"/>
                </a:solidFill>
                <a:effectLst/>
                <a:latin typeface="-apple-system"/>
              </a:rPr>
              <a:t>objetos</a:t>
            </a:r>
            <a:r>
              <a:rPr lang="es-ES" sz="2400" b="0" i="0" dirty="0">
                <a:solidFill>
                  <a:srgbClr val="111111"/>
                </a:solidFill>
                <a:effectLst/>
                <a:latin typeface="-apple-system"/>
              </a:rPr>
              <a:t> (ya sean reales o abstractos), que se diferencian claramente entre sí.</a:t>
            </a:r>
            <a:endParaRPr lang="es-ES" sz="2400" dirty="0"/>
          </a:p>
        </p:txBody>
      </p:sp>
      <p:pic>
        <p:nvPicPr>
          <p:cNvPr id="3074" name="Picture 2" descr="Coche - Iconos gratis de transporte">
            <a:extLst>
              <a:ext uri="{FF2B5EF4-FFF2-40B4-BE49-F238E27FC236}">
                <a16:creationId xmlns:a16="http://schemas.microsoft.com/office/drawing/2014/main" id="{BBB85EE8-A613-4C16-A8AD-D47CA20BD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25" y="2289075"/>
            <a:ext cx="1789800" cy="1789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ersona - Iconos gratis de usuario">
            <a:extLst>
              <a:ext uri="{FF2B5EF4-FFF2-40B4-BE49-F238E27FC236}">
                <a16:creationId xmlns:a16="http://schemas.microsoft.com/office/drawing/2014/main" id="{D2DBD5CA-F6A1-40F6-85E9-2469FE55D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3284" y="2289075"/>
            <a:ext cx="1403580" cy="138024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ienda Tienda Icono Icono PNG , Almacenar Iconos, Tienda, Tienda PNG y  Vector para Descargar Gratis | Pngtree | Diseño de logotipos, Iconos,  Iconos png">
            <a:extLst>
              <a:ext uri="{FF2B5EF4-FFF2-40B4-BE49-F238E27FC236}">
                <a16:creationId xmlns:a16="http://schemas.microsoft.com/office/drawing/2014/main" id="{899B9B61-2298-41BF-A491-EEC32170B3A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010" t="24059" r="25258" b="26174"/>
          <a:stretch/>
        </p:blipFill>
        <p:spPr bwMode="auto">
          <a:xfrm>
            <a:off x="5992951" y="2289074"/>
            <a:ext cx="1462496" cy="1380241"/>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0EC381C9-6553-42A6-980F-0A818B807D51}"/>
              </a:ext>
            </a:extLst>
          </p:cNvPr>
          <p:cNvSpPr/>
          <p:nvPr/>
        </p:nvSpPr>
        <p:spPr>
          <a:xfrm>
            <a:off x="782425" y="4381778"/>
            <a:ext cx="2117807" cy="99924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b="1" dirty="0"/>
              <a:t>COCHE</a:t>
            </a:r>
          </a:p>
        </p:txBody>
      </p:sp>
      <p:sp>
        <p:nvSpPr>
          <p:cNvPr id="13" name="Rectángulo 12">
            <a:extLst>
              <a:ext uri="{FF2B5EF4-FFF2-40B4-BE49-F238E27FC236}">
                <a16:creationId xmlns:a16="http://schemas.microsoft.com/office/drawing/2014/main" id="{342EBA4C-AB71-4C49-BC30-25465AA15BBF}"/>
              </a:ext>
            </a:extLst>
          </p:cNvPr>
          <p:cNvSpPr/>
          <p:nvPr/>
        </p:nvSpPr>
        <p:spPr>
          <a:xfrm>
            <a:off x="3238326" y="4354347"/>
            <a:ext cx="2117807" cy="99924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b="1" dirty="0"/>
              <a:t>EMPLEADO</a:t>
            </a:r>
          </a:p>
        </p:txBody>
      </p:sp>
      <p:sp>
        <p:nvSpPr>
          <p:cNvPr id="14" name="Rectángulo 13">
            <a:extLst>
              <a:ext uri="{FF2B5EF4-FFF2-40B4-BE49-F238E27FC236}">
                <a16:creationId xmlns:a16="http://schemas.microsoft.com/office/drawing/2014/main" id="{F1DA42EA-AEA6-466C-8E63-249458161FB2}"/>
              </a:ext>
            </a:extLst>
          </p:cNvPr>
          <p:cNvSpPr/>
          <p:nvPr/>
        </p:nvSpPr>
        <p:spPr>
          <a:xfrm>
            <a:off x="5694227" y="4381778"/>
            <a:ext cx="2117807" cy="99924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b="1" dirty="0"/>
              <a:t>SUCURSAL</a:t>
            </a:r>
          </a:p>
        </p:txBody>
      </p:sp>
    </p:spTree>
    <p:extLst>
      <p:ext uri="{BB962C8B-B14F-4D97-AF65-F5344CB8AC3E}">
        <p14:creationId xmlns:p14="http://schemas.microsoft.com/office/powerpoint/2010/main" val="2966889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1CC5A4-76EF-4A5F-98F3-E8C9335CF0C5}"/>
              </a:ext>
            </a:extLst>
          </p:cNvPr>
          <p:cNvSpPr>
            <a:spLocks noGrp="1"/>
          </p:cNvSpPr>
          <p:nvPr>
            <p:ph type="title"/>
          </p:nvPr>
        </p:nvSpPr>
        <p:spPr/>
        <p:txBody>
          <a:bodyPr/>
          <a:lstStyle/>
          <a:p>
            <a:r>
              <a:rPr lang="es-ES" sz="2800" dirty="0"/>
              <a:t>KEY VALUE DATA BASE</a:t>
            </a:r>
          </a:p>
        </p:txBody>
      </p:sp>
      <p:sp>
        <p:nvSpPr>
          <p:cNvPr id="3" name="Marcador de pie de página 2">
            <a:extLst>
              <a:ext uri="{FF2B5EF4-FFF2-40B4-BE49-F238E27FC236}">
                <a16:creationId xmlns:a16="http://schemas.microsoft.com/office/drawing/2014/main" id="{640B7A6D-544F-4EE2-A25E-3621B21E4FF0}"/>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E75B4787-71D4-4377-8C72-7E57F06DB22D}"/>
              </a:ext>
            </a:extLst>
          </p:cNvPr>
          <p:cNvSpPr>
            <a:spLocks noGrp="1"/>
          </p:cNvSpPr>
          <p:nvPr>
            <p:ph type="sldNum" sz="quarter" idx="11"/>
          </p:nvPr>
        </p:nvSpPr>
        <p:spPr/>
        <p:txBody>
          <a:bodyPr/>
          <a:lstStyle/>
          <a:p>
            <a:fld id="{0154CEB4-509F-4D11-9DD8-5800B89D237E}" type="slidenum">
              <a:rPr lang="es-ES" smtClean="0"/>
              <a:pPr/>
              <a:t>30</a:t>
            </a:fld>
            <a:endParaRPr lang="es-ES" dirty="0"/>
          </a:p>
        </p:txBody>
      </p:sp>
      <p:sp>
        <p:nvSpPr>
          <p:cNvPr id="6" name="CuadroTexto 5">
            <a:extLst>
              <a:ext uri="{FF2B5EF4-FFF2-40B4-BE49-F238E27FC236}">
                <a16:creationId xmlns:a16="http://schemas.microsoft.com/office/drawing/2014/main" id="{9DCFA528-9FCF-4837-8C12-348823FD745C}"/>
              </a:ext>
            </a:extLst>
          </p:cNvPr>
          <p:cNvSpPr txBox="1"/>
          <p:nvPr/>
        </p:nvSpPr>
        <p:spPr>
          <a:xfrm>
            <a:off x="69212" y="971954"/>
            <a:ext cx="9008284" cy="2246769"/>
          </a:xfrm>
          <a:prstGeom prst="rect">
            <a:avLst/>
          </a:prstGeom>
          <a:noFill/>
        </p:spPr>
        <p:txBody>
          <a:bodyPr wrap="square">
            <a:spAutoFit/>
          </a:bodyPr>
          <a:lstStyle/>
          <a:p>
            <a:r>
              <a:rPr lang="es-ES" sz="2000" dirty="0"/>
              <a:t>Una base de datos clave-valor es un tipo de base de datos no relacional que utiliza un método simple de clave-valor para almacenar datos. Una base de datos clave-valor almacena datos como un conjunto de pares clave-valor en los que una clave sirve como un identificador único. Tanto las claves como los valores pueden ser cualquier cosa, desde objetos simples hasta objetos compuestos complejos. Las bases de datos clave-valor son altamente divisibles y permiten el escalado horizontal a escalas que otros tipos de bases de datos no pueden alcanzar. </a:t>
            </a:r>
          </a:p>
        </p:txBody>
      </p:sp>
      <p:pic>
        <p:nvPicPr>
          <p:cNvPr id="2050" name="Picture 2" descr="El diagrama muestra un ejemplo de datos almacenados como pares clave-valor en DynamoDB">
            <a:extLst>
              <a:ext uri="{FF2B5EF4-FFF2-40B4-BE49-F238E27FC236}">
                <a16:creationId xmlns:a16="http://schemas.microsoft.com/office/drawing/2014/main" id="{78DC0901-9BD5-4E4F-AFCF-53D698DBC7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4020" y="3092297"/>
            <a:ext cx="5667767" cy="3446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515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5962B5-F2A3-483D-B264-EB079C6B205A}"/>
              </a:ext>
            </a:extLst>
          </p:cNvPr>
          <p:cNvSpPr>
            <a:spLocks noGrp="1"/>
          </p:cNvSpPr>
          <p:nvPr>
            <p:ph type="title"/>
          </p:nvPr>
        </p:nvSpPr>
        <p:spPr>
          <a:xfrm>
            <a:off x="911599" y="298236"/>
            <a:ext cx="7320802" cy="762058"/>
          </a:xfrm>
        </p:spPr>
        <p:txBody>
          <a:bodyPr/>
          <a:lstStyle/>
          <a:p>
            <a:r>
              <a:rPr lang="es-ES" sz="3200" dirty="0"/>
              <a:t>Elementos del modelo entidad-relación</a:t>
            </a:r>
            <a:br>
              <a:rPr lang="es-ES" sz="3200" dirty="0"/>
            </a:br>
            <a:r>
              <a:rPr lang="es-ES" sz="3200" dirty="0"/>
              <a:t>ATRIBUTOS</a:t>
            </a:r>
          </a:p>
        </p:txBody>
      </p:sp>
      <p:sp>
        <p:nvSpPr>
          <p:cNvPr id="3" name="Marcador de pie de página 2">
            <a:extLst>
              <a:ext uri="{FF2B5EF4-FFF2-40B4-BE49-F238E27FC236}">
                <a16:creationId xmlns:a16="http://schemas.microsoft.com/office/drawing/2014/main" id="{50FE7C6B-5B70-4500-A0DE-09CAB51B7BB7}"/>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D90D7B73-CE2A-49FE-A9BC-78C99B6AD730}"/>
              </a:ext>
            </a:extLst>
          </p:cNvPr>
          <p:cNvSpPr>
            <a:spLocks noGrp="1"/>
          </p:cNvSpPr>
          <p:nvPr>
            <p:ph type="sldNum" sz="quarter" idx="11"/>
          </p:nvPr>
        </p:nvSpPr>
        <p:spPr/>
        <p:txBody>
          <a:bodyPr/>
          <a:lstStyle/>
          <a:p>
            <a:fld id="{0154CEB4-509F-4D11-9DD8-5800B89D237E}" type="slidenum">
              <a:rPr lang="es-ES" smtClean="0"/>
              <a:pPr/>
              <a:t>4</a:t>
            </a:fld>
            <a:endParaRPr lang="es-ES" dirty="0"/>
          </a:p>
        </p:txBody>
      </p:sp>
      <p:sp>
        <p:nvSpPr>
          <p:cNvPr id="15" name="CuadroTexto 14">
            <a:extLst>
              <a:ext uri="{FF2B5EF4-FFF2-40B4-BE49-F238E27FC236}">
                <a16:creationId xmlns:a16="http://schemas.microsoft.com/office/drawing/2014/main" id="{6CE19695-248F-4139-AD24-36B435519AD2}"/>
              </a:ext>
            </a:extLst>
          </p:cNvPr>
          <p:cNvSpPr txBox="1"/>
          <p:nvPr/>
        </p:nvSpPr>
        <p:spPr>
          <a:xfrm>
            <a:off x="141402" y="1276862"/>
            <a:ext cx="8936094" cy="1569660"/>
          </a:xfrm>
          <a:prstGeom prst="rect">
            <a:avLst/>
          </a:prstGeom>
          <a:noFill/>
        </p:spPr>
        <p:txBody>
          <a:bodyPr wrap="square">
            <a:spAutoFit/>
          </a:bodyPr>
          <a:lstStyle/>
          <a:p>
            <a:r>
              <a:rPr lang="es-ES" sz="2400" dirty="0"/>
              <a:t>Los atributos definen o identifican las características de entidad (es el contenido de esta entidad). Cada entidad contiene distintos atributos, que dan información sobre esta entidad. Estos atributos pueden ser de distintos tipos (numéricos, texto, fecha...).</a:t>
            </a:r>
          </a:p>
        </p:txBody>
      </p:sp>
      <p:pic>
        <p:nvPicPr>
          <p:cNvPr id="16" name="Picture 2" descr="Coche - Iconos gratis de transporte">
            <a:extLst>
              <a:ext uri="{FF2B5EF4-FFF2-40B4-BE49-F238E27FC236}">
                <a16:creationId xmlns:a16="http://schemas.microsoft.com/office/drawing/2014/main" id="{FB04B7B0-38F1-4CBE-A19D-75313AAF5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14" y="3791338"/>
            <a:ext cx="1789800" cy="1789800"/>
          </a:xfrm>
          <a:prstGeom prst="rect">
            <a:avLst/>
          </a:prstGeom>
          <a:noFill/>
          <a:extLst>
            <a:ext uri="{909E8E84-426E-40DD-AFC4-6F175D3DCCD1}">
              <a14:hiddenFill xmlns:a14="http://schemas.microsoft.com/office/drawing/2010/main">
                <a:solidFill>
                  <a:srgbClr val="FFFFFF"/>
                </a:solidFill>
              </a14:hiddenFill>
            </a:ext>
          </a:extLst>
        </p:spPr>
      </p:pic>
      <p:sp>
        <p:nvSpPr>
          <p:cNvPr id="7" name="Abrir llave 6">
            <a:extLst>
              <a:ext uri="{FF2B5EF4-FFF2-40B4-BE49-F238E27FC236}">
                <a16:creationId xmlns:a16="http://schemas.microsoft.com/office/drawing/2014/main" id="{7B449126-8786-4B24-AAB3-2685376FCC34}"/>
              </a:ext>
            </a:extLst>
          </p:cNvPr>
          <p:cNvSpPr/>
          <p:nvPr/>
        </p:nvSpPr>
        <p:spPr>
          <a:xfrm>
            <a:off x="2498103" y="2969443"/>
            <a:ext cx="612742" cy="2912883"/>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9" name="CuadroTexto 8">
            <a:extLst>
              <a:ext uri="{FF2B5EF4-FFF2-40B4-BE49-F238E27FC236}">
                <a16:creationId xmlns:a16="http://schemas.microsoft.com/office/drawing/2014/main" id="{E2FEAEEB-FF22-450E-81FB-452543E561A6}"/>
              </a:ext>
            </a:extLst>
          </p:cNvPr>
          <p:cNvSpPr txBox="1"/>
          <p:nvPr/>
        </p:nvSpPr>
        <p:spPr>
          <a:xfrm>
            <a:off x="3110845" y="3148611"/>
            <a:ext cx="2375555" cy="2554545"/>
          </a:xfrm>
          <a:prstGeom prst="rect">
            <a:avLst/>
          </a:prstGeom>
          <a:noFill/>
        </p:spPr>
        <p:txBody>
          <a:bodyPr wrap="square" rtlCol="0">
            <a:spAutoFit/>
          </a:bodyPr>
          <a:lstStyle/>
          <a:p>
            <a:r>
              <a:rPr lang="es-ES" sz="2000" dirty="0"/>
              <a:t>Número de chasis, </a:t>
            </a:r>
          </a:p>
          <a:p>
            <a:r>
              <a:rPr lang="es-ES" sz="2000" dirty="0"/>
              <a:t>Matrícula, </a:t>
            </a:r>
          </a:p>
          <a:p>
            <a:r>
              <a:rPr lang="es-ES" sz="2000" dirty="0"/>
              <a:t>DNI del propietario, </a:t>
            </a:r>
          </a:p>
          <a:p>
            <a:r>
              <a:rPr lang="es-ES" sz="2000" dirty="0"/>
              <a:t>Marca, </a:t>
            </a:r>
          </a:p>
          <a:p>
            <a:r>
              <a:rPr lang="es-ES" sz="2000" dirty="0"/>
              <a:t>Modelo,</a:t>
            </a:r>
          </a:p>
          <a:p>
            <a:r>
              <a:rPr lang="es-ES" sz="2000" dirty="0"/>
              <a:t>Cilindraje,</a:t>
            </a:r>
          </a:p>
          <a:p>
            <a:r>
              <a:rPr lang="es-ES" sz="2000" dirty="0"/>
              <a:t>Tipo combustible,</a:t>
            </a:r>
          </a:p>
          <a:p>
            <a:r>
              <a:rPr lang="es-ES" sz="2000" dirty="0"/>
              <a:t>Color…., </a:t>
            </a:r>
            <a:r>
              <a:rPr lang="es-ES" sz="2000" dirty="0" err="1"/>
              <a:t>etc</a:t>
            </a:r>
            <a:endParaRPr lang="es-ES" sz="2000" dirty="0"/>
          </a:p>
        </p:txBody>
      </p:sp>
      <p:sp>
        <p:nvSpPr>
          <p:cNvPr id="17" name="Abrir llave 16">
            <a:extLst>
              <a:ext uri="{FF2B5EF4-FFF2-40B4-BE49-F238E27FC236}">
                <a16:creationId xmlns:a16="http://schemas.microsoft.com/office/drawing/2014/main" id="{BD9B89F7-07C7-46BD-BACF-662A87BED073}"/>
              </a:ext>
            </a:extLst>
          </p:cNvPr>
          <p:cNvSpPr/>
          <p:nvPr/>
        </p:nvSpPr>
        <p:spPr>
          <a:xfrm rot="10800000">
            <a:off x="5563386" y="2998793"/>
            <a:ext cx="612742" cy="2912883"/>
          </a:xfrm>
          <a:prstGeom prst="leftBrace">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sp>
        <p:nvSpPr>
          <p:cNvPr id="10" name="CuadroTexto 9">
            <a:extLst>
              <a:ext uri="{FF2B5EF4-FFF2-40B4-BE49-F238E27FC236}">
                <a16:creationId xmlns:a16="http://schemas.microsoft.com/office/drawing/2014/main" id="{4F00145E-7E0B-4566-AA98-D5809A7DA17D}"/>
              </a:ext>
            </a:extLst>
          </p:cNvPr>
          <p:cNvSpPr txBox="1"/>
          <p:nvPr/>
        </p:nvSpPr>
        <p:spPr>
          <a:xfrm>
            <a:off x="6476214" y="4039907"/>
            <a:ext cx="1517716" cy="646331"/>
          </a:xfrm>
          <a:prstGeom prst="rect">
            <a:avLst/>
          </a:prstGeom>
          <a:noFill/>
        </p:spPr>
        <p:txBody>
          <a:bodyPr wrap="square" rtlCol="0">
            <a:spAutoFit/>
          </a:bodyPr>
          <a:lstStyle/>
          <a:p>
            <a:r>
              <a:rPr lang="es-ES" b="1" dirty="0">
                <a:solidFill>
                  <a:srgbClr val="0070C0"/>
                </a:solidFill>
              </a:rPr>
              <a:t>COLUMNAS DE LA TABLA</a:t>
            </a:r>
          </a:p>
        </p:txBody>
      </p:sp>
    </p:spTree>
    <p:extLst>
      <p:ext uri="{BB962C8B-B14F-4D97-AF65-F5344CB8AC3E}">
        <p14:creationId xmlns:p14="http://schemas.microsoft.com/office/powerpoint/2010/main" val="3125062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5962B5-F2A3-483D-B264-EB079C6B205A}"/>
              </a:ext>
            </a:extLst>
          </p:cNvPr>
          <p:cNvSpPr>
            <a:spLocks noGrp="1"/>
          </p:cNvSpPr>
          <p:nvPr>
            <p:ph type="title"/>
          </p:nvPr>
        </p:nvSpPr>
        <p:spPr>
          <a:xfrm>
            <a:off x="911599" y="298236"/>
            <a:ext cx="7320802" cy="762058"/>
          </a:xfrm>
        </p:spPr>
        <p:txBody>
          <a:bodyPr/>
          <a:lstStyle/>
          <a:p>
            <a:r>
              <a:rPr lang="es-ES" sz="3200" dirty="0"/>
              <a:t>Elementos del modelo entidad-relación</a:t>
            </a:r>
            <a:br>
              <a:rPr lang="es-ES" sz="3200" dirty="0"/>
            </a:br>
            <a:r>
              <a:rPr lang="es-ES" sz="3200" dirty="0"/>
              <a:t>RELACIÓN</a:t>
            </a:r>
          </a:p>
        </p:txBody>
      </p:sp>
      <p:sp>
        <p:nvSpPr>
          <p:cNvPr id="3" name="Marcador de pie de página 2">
            <a:extLst>
              <a:ext uri="{FF2B5EF4-FFF2-40B4-BE49-F238E27FC236}">
                <a16:creationId xmlns:a16="http://schemas.microsoft.com/office/drawing/2014/main" id="{50FE7C6B-5B70-4500-A0DE-09CAB51B7BB7}"/>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D90D7B73-CE2A-49FE-A9BC-78C99B6AD730}"/>
              </a:ext>
            </a:extLst>
          </p:cNvPr>
          <p:cNvSpPr>
            <a:spLocks noGrp="1"/>
          </p:cNvSpPr>
          <p:nvPr>
            <p:ph type="sldNum" sz="quarter" idx="11"/>
          </p:nvPr>
        </p:nvSpPr>
        <p:spPr/>
        <p:txBody>
          <a:bodyPr/>
          <a:lstStyle/>
          <a:p>
            <a:fld id="{0154CEB4-509F-4D11-9DD8-5800B89D237E}" type="slidenum">
              <a:rPr lang="es-ES" smtClean="0"/>
              <a:pPr/>
              <a:t>5</a:t>
            </a:fld>
            <a:endParaRPr lang="es-ES" dirty="0"/>
          </a:p>
        </p:txBody>
      </p:sp>
      <p:sp>
        <p:nvSpPr>
          <p:cNvPr id="12" name="CuadroTexto 11">
            <a:extLst>
              <a:ext uri="{FF2B5EF4-FFF2-40B4-BE49-F238E27FC236}">
                <a16:creationId xmlns:a16="http://schemas.microsoft.com/office/drawing/2014/main" id="{E72EB994-3DCA-4666-B2C4-DC1531885677}"/>
              </a:ext>
            </a:extLst>
          </p:cNvPr>
          <p:cNvSpPr txBox="1"/>
          <p:nvPr/>
        </p:nvSpPr>
        <p:spPr>
          <a:xfrm>
            <a:off x="69212" y="1236251"/>
            <a:ext cx="8917757" cy="1200329"/>
          </a:xfrm>
          <a:prstGeom prst="rect">
            <a:avLst/>
          </a:prstGeom>
          <a:noFill/>
        </p:spPr>
        <p:txBody>
          <a:bodyPr wrap="square">
            <a:spAutoFit/>
          </a:bodyPr>
          <a:lstStyle/>
          <a:p>
            <a:r>
              <a:rPr lang="es-ES" sz="2400" b="0" i="0" dirty="0">
                <a:solidFill>
                  <a:srgbClr val="111111"/>
                </a:solidFill>
                <a:effectLst/>
                <a:latin typeface="-apple-system"/>
              </a:rPr>
              <a:t>Es un vínculo que nos permite definir una dependencia entre varias entidades, es decir, nos permite exigir que varias entidades compartan ciertos atributos de forma indispensable.</a:t>
            </a:r>
            <a:endParaRPr lang="es-ES" sz="2400" dirty="0"/>
          </a:p>
        </p:txBody>
      </p:sp>
      <p:sp>
        <p:nvSpPr>
          <p:cNvPr id="14" name="CuadroTexto 13">
            <a:extLst>
              <a:ext uri="{FF2B5EF4-FFF2-40B4-BE49-F238E27FC236}">
                <a16:creationId xmlns:a16="http://schemas.microsoft.com/office/drawing/2014/main" id="{30C8A529-FC87-4034-AFD1-D39F28621A46}"/>
              </a:ext>
            </a:extLst>
          </p:cNvPr>
          <p:cNvSpPr txBox="1"/>
          <p:nvPr/>
        </p:nvSpPr>
        <p:spPr>
          <a:xfrm>
            <a:off x="69212" y="2690336"/>
            <a:ext cx="8917756" cy="461665"/>
          </a:xfrm>
          <a:prstGeom prst="rect">
            <a:avLst/>
          </a:prstGeom>
          <a:noFill/>
        </p:spPr>
        <p:txBody>
          <a:bodyPr wrap="square">
            <a:spAutoFit/>
          </a:bodyPr>
          <a:lstStyle/>
          <a:p>
            <a:r>
              <a:rPr lang="es-ES" sz="2400" b="1" i="0" dirty="0">
                <a:solidFill>
                  <a:srgbClr val="111111"/>
                </a:solidFill>
                <a:effectLst/>
                <a:latin typeface="-apple-system"/>
              </a:rPr>
              <a:t>Uno a uno</a:t>
            </a:r>
            <a:r>
              <a:rPr lang="es-ES" sz="2400" b="0" i="0" dirty="0">
                <a:solidFill>
                  <a:srgbClr val="111111"/>
                </a:solidFill>
                <a:effectLst/>
                <a:latin typeface="-apple-system"/>
              </a:rPr>
              <a:t>: Una entidad se relaciona únicamente con otra y viceversa. </a:t>
            </a:r>
            <a:endParaRPr lang="es-ES" sz="2400" dirty="0"/>
          </a:p>
        </p:txBody>
      </p:sp>
      <p:sp>
        <p:nvSpPr>
          <p:cNvPr id="18" name="Rectángulo 17">
            <a:extLst>
              <a:ext uri="{FF2B5EF4-FFF2-40B4-BE49-F238E27FC236}">
                <a16:creationId xmlns:a16="http://schemas.microsoft.com/office/drawing/2014/main" id="{626CC77B-8B9A-4B0C-ABE3-3E0E25BF9FE6}"/>
              </a:ext>
            </a:extLst>
          </p:cNvPr>
          <p:cNvSpPr/>
          <p:nvPr/>
        </p:nvSpPr>
        <p:spPr>
          <a:xfrm>
            <a:off x="763571" y="3523380"/>
            <a:ext cx="2117807" cy="99924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b="1" dirty="0"/>
              <a:t>COCHE</a:t>
            </a:r>
          </a:p>
        </p:txBody>
      </p:sp>
      <p:sp>
        <p:nvSpPr>
          <p:cNvPr id="19" name="Rectángulo 18">
            <a:extLst>
              <a:ext uri="{FF2B5EF4-FFF2-40B4-BE49-F238E27FC236}">
                <a16:creationId xmlns:a16="http://schemas.microsoft.com/office/drawing/2014/main" id="{2C7585FB-E1BE-4F91-A0B6-72C7E8356A1D}"/>
              </a:ext>
            </a:extLst>
          </p:cNvPr>
          <p:cNvSpPr/>
          <p:nvPr/>
        </p:nvSpPr>
        <p:spPr>
          <a:xfrm>
            <a:off x="6199860" y="3528308"/>
            <a:ext cx="2117807" cy="99924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b="1" dirty="0"/>
              <a:t>MATRICULA</a:t>
            </a:r>
          </a:p>
        </p:txBody>
      </p:sp>
      <p:sp>
        <p:nvSpPr>
          <p:cNvPr id="11" name="Rombo 10">
            <a:extLst>
              <a:ext uri="{FF2B5EF4-FFF2-40B4-BE49-F238E27FC236}">
                <a16:creationId xmlns:a16="http://schemas.microsoft.com/office/drawing/2014/main" id="{02D3815D-D1C9-44E6-8EE1-AF8E5DC7CAEB}"/>
              </a:ext>
            </a:extLst>
          </p:cNvPr>
          <p:cNvSpPr/>
          <p:nvPr/>
        </p:nvSpPr>
        <p:spPr>
          <a:xfrm>
            <a:off x="3632545" y="3194208"/>
            <a:ext cx="1564850" cy="1661364"/>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dirty="0"/>
              <a:t>TIENE	</a:t>
            </a:r>
          </a:p>
        </p:txBody>
      </p:sp>
      <p:cxnSp>
        <p:nvCxnSpPr>
          <p:cNvPr id="20" name="Conector recto 19">
            <a:extLst>
              <a:ext uri="{FF2B5EF4-FFF2-40B4-BE49-F238E27FC236}">
                <a16:creationId xmlns:a16="http://schemas.microsoft.com/office/drawing/2014/main" id="{E522344A-0CAD-44CF-9E5D-53BCAFCBD3D4}"/>
              </a:ext>
            </a:extLst>
          </p:cNvPr>
          <p:cNvCxnSpPr>
            <a:stCxn id="18" idx="3"/>
            <a:endCxn id="11" idx="1"/>
          </p:cNvCxnSpPr>
          <p:nvPr/>
        </p:nvCxnSpPr>
        <p:spPr>
          <a:xfrm>
            <a:off x="2881378" y="4023001"/>
            <a:ext cx="751167" cy="18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8A0BE085-71B3-4497-9A2C-D8E31430EFCE}"/>
              </a:ext>
            </a:extLst>
          </p:cNvPr>
          <p:cNvCxnSpPr>
            <a:stCxn id="11" idx="3"/>
            <a:endCxn id="19" idx="1"/>
          </p:cNvCxnSpPr>
          <p:nvPr/>
        </p:nvCxnSpPr>
        <p:spPr>
          <a:xfrm>
            <a:off x="5197395" y="4024890"/>
            <a:ext cx="1002465" cy="3039"/>
          </a:xfrm>
          <a:prstGeom prst="line">
            <a:avLst/>
          </a:prstGeom>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3750BBC8-8B97-419F-80BF-0C19E56E375E}"/>
              </a:ext>
            </a:extLst>
          </p:cNvPr>
          <p:cNvSpPr txBox="1"/>
          <p:nvPr/>
        </p:nvSpPr>
        <p:spPr>
          <a:xfrm>
            <a:off x="3063711" y="3629320"/>
            <a:ext cx="659877" cy="369332"/>
          </a:xfrm>
          <a:prstGeom prst="rect">
            <a:avLst/>
          </a:prstGeom>
          <a:noFill/>
        </p:spPr>
        <p:txBody>
          <a:bodyPr wrap="square" rtlCol="0">
            <a:spAutoFit/>
          </a:bodyPr>
          <a:lstStyle/>
          <a:p>
            <a:r>
              <a:rPr lang="es-ES" dirty="0"/>
              <a:t>1</a:t>
            </a:r>
          </a:p>
        </p:txBody>
      </p:sp>
      <p:sp>
        <p:nvSpPr>
          <p:cNvPr id="24" name="CuadroTexto 23">
            <a:extLst>
              <a:ext uri="{FF2B5EF4-FFF2-40B4-BE49-F238E27FC236}">
                <a16:creationId xmlns:a16="http://schemas.microsoft.com/office/drawing/2014/main" id="{216DF416-87D9-499E-AB17-64128DCCB2DA}"/>
              </a:ext>
            </a:extLst>
          </p:cNvPr>
          <p:cNvSpPr txBox="1"/>
          <p:nvPr/>
        </p:nvSpPr>
        <p:spPr>
          <a:xfrm>
            <a:off x="5409622" y="3581971"/>
            <a:ext cx="659877" cy="369332"/>
          </a:xfrm>
          <a:prstGeom prst="rect">
            <a:avLst/>
          </a:prstGeom>
          <a:noFill/>
        </p:spPr>
        <p:txBody>
          <a:bodyPr wrap="square" rtlCol="0">
            <a:spAutoFit/>
          </a:bodyPr>
          <a:lstStyle/>
          <a:p>
            <a:r>
              <a:rPr lang="es-ES" dirty="0"/>
              <a:t>1</a:t>
            </a:r>
          </a:p>
        </p:txBody>
      </p:sp>
    </p:spTree>
    <p:extLst>
      <p:ext uri="{BB962C8B-B14F-4D97-AF65-F5344CB8AC3E}">
        <p14:creationId xmlns:p14="http://schemas.microsoft.com/office/powerpoint/2010/main" val="3083601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5962B5-F2A3-483D-B264-EB079C6B205A}"/>
              </a:ext>
            </a:extLst>
          </p:cNvPr>
          <p:cNvSpPr>
            <a:spLocks noGrp="1"/>
          </p:cNvSpPr>
          <p:nvPr>
            <p:ph type="title"/>
          </p:nvPr>
        </p:nvSpPr>
        <p:spPr>
          <a:xfrm>
            <a:off x="911599" y="298236"/>
            <a:ext cx="7320802" cy="762058"/>
          </a:xfrm>
        </p:spPr>
        <p:txBody>
          <a:bodyPr/>
          <a:lstStyle/>
          <a:p>
            <a:r>
              <a:rPr lang="es-ES" sz="3200" dirty="0"/>
              <a:t>Elementos del modelo entidad-relación</a:t>
            </a:r>
            <a:br>
              <a:rPr lang="es-ES" sz="3200" dirty="0"/>
            </a:br>
            <a:r>
              <a:rPr lang="es-ES" sz="3200" dirty="0"/>
              <a:t>RELACIÓN</a:t>
            </a:r>
          </a:p>
        </p:txBody>
      </p:sp>
      <p:sp>
        <p:nvSpPr>
          <p:cNvPr id="3" name="Marcador de pie de página 2">
            <a:extLst>
              <a:ext uri="{FF2B5EF4-FFF2-40B4-BE49-F238E27FC236}">
                <a16:creationId xmlns:a16="http://schemas.microsoft.com/office/drawing/2014/main" id="{50FE7C6B-5B70-4500-A0DE-09CAB51B7BB7}"/>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D90D7B73-CE2A-49FE-A9BC-78C99B6AD730}"/>
              </a:ext>
            </a:extLst>
          </p:cNvPr>
          <p:cNvSpPr>
            <a:spLocks noGrp="1"/>
          </p:cNvSpPr>
          <p:nvPr>
            <p:ph type="sldNum" sz="quarter" idx="11"/>
          </p:nvPr>
        </p:nvSpPr>
        <p:spPr/>
        <p:txBody>
          <a:bodyPr/>
          <a:lstStyle/>
          <a:p>
            <a:fld id="{0154CEB4-509F-4D11-9DD8-5800B89D237E}" type="slidenum">
              <a:rPr lang="es-ES" smtClean="0"/>
              <a:pPr/>
              <a:t>6</a:t>
            </a:fld>
            <a:endParaRPr lang="es-ES" dirty="0"/>
          </a:p>
        </p:txBody>
      </p:sp>
      <p:sp>
        <p:nvSpPr>
          <p:cNvPr id="14" name="CuadroTexto 13">
            <a:extLst>
              <a:ext uri="{FF2B5EF4-FFF2-40B4-BE49-F238E27FC236}">
                <a16:creationId xmlns:a16="http://schemas.microsoft.com/office/drawing/2014/main" id="{30C8A529-FC87-4034-AFD1-D39F28621A46}"/>
              </a:ext>
            </a:extLst>
          </p:cNvPr>
          <p:cNvSpPr txBox="1"/>
          <p:nvPr/>
        </p:nvSpPr>
        <p:spPr>
          <a:xfrm>
            <a:off x="69212" y="1373478"/>
            <a:ext cx="8917756" cy="1200329"/>
          </a:xfrm>
          <a:prstGeom prst="rect">
            <a:avLst/>
          </a:prstGeom>
          <a:noFill/>
        </p:spPr>
        <p:txBody>
          <a:bodyPr wrap="square">
            <a:spAutoFit/>
          </a:bodyPr>
          <a:lstStyle/>
          <a:p>
            <a:r>
              <a:rPr lang="es-ES" sz="2400" b="1" i="0" dirty="0">
                <a:solidFill>
                  <a:srgbClr val="111111"/>
                </a:solidFill>
                <a:effectLst/>
                <a:latin typeface="-apple-system"/>
              </a:rPr>
              <a:t>Uno a varios o varios a uno: </a:t>
            </a:r>
            <a:r>
              <a:rPr lang="es-ES" sz="2400" i="0" dirty="0">
                <a:solidFill>
                  <a:srgbClr val="111111"/>
                </a:solidFill>
                <a:effectLst/>
                <a:latin typeface="-apple-system"/>
              </a:rPr>
              <a:t>determina que un registro de una entidad puede estar relacionado con varios de otra entidad, pero en esta entidad existir solo una vez.</a:t>
            </a:r>
            <a:endParaRPr lang="es-ES" sz="2400" dirty="0"/>
          </a:p>
        </p:txBody>
      </p:sp>
      <p:sp>
        <p:nvSpPr>
          <p:cNvPr id="18" name="Rectángulo 17">
            <a:extLst>
              <a:ext uri="{FF2B5EF4-FFF2-40B4-BE49-F238E27FC236}">
                <a16:creationId xmlns:a16="http://schemas.microsoft.com/office/drawing/2014/main" id="{626CC77B-8B9A-4B0C-ABE3-3E0E25BF9FE6}"/>
              </a:ext>
            </a:extLst>
          </p:cNvPr>
          <p:cNvSpPr/>
          <p:nvPr/>
        </p:nvSpPr>
        <p:spPr>
          <a:xfrm>
            <a:off x="754144" y="3693208"/>
            <a:ext cx="2117807" cy="99924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b="1" dirty="0"/>
              <a:t>SUCURSAL</a:t>
            </a:r>
          </a:p>
        </p:txBody>
      </p:sp>
      <p:sp>
        <p:nvSpPr>
          <p:cNvPr id="19" name="Rectángulo 18">
            <a:extLst>
              <a:ext uri="{FF2B5EF4-FFF2-40B4-BE49-F238E27FC236}">
                <a16:creationId xmlns:a16="http://schemas.microsoft.com/office/drawing/2014/main" id="{2C7585FB-E1BE-4F91-A0B6-72C7E8356A1D}"/>
              </a:ext>
            </a:extLst>
          </p:cNvPr>
          <p:cNvSpPr/>
          <p:nvPr/>
        </p:nvSpPr>
        <p:spPr>
          <a:xfrm>
            <a:off x="6190433" y="3698136"/>
            <a:ext cx="2117807" cy="99924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b="1" dirty="0"/>
              <a:t>EMPLEADO</a:t>
            </a:r>
          </a:p>
        </p:txBody>
      </p:sp>
      <p:sp>
        <p:nvSpPr>
          <p:cNvPr id="11" name="Rombo 10">
            <a:extLst>
              <a:ext uri="{FF2B5EF4-FFF2-40B4-BE49-F238E27FC236}">
                <a16:creationId xmlns:a16="http://schemas.microsoft.com/office/drawing/2014/main" id="{02D3815D-D1C9-44E6-8EE1-AF8E5DC7CAEB}"/>
              </a:ext>
            </a:extLst>
          </p:cNvPr>
          <p:cNvSpPr/>
          <p:nvPr/>
        </p:nvSpPr>
        <p:spPr>
          <a:xfrm>
            <a:off x="3623118" y="3364036"/>
            <a:ext cx="1564850" cy="1661364"/>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dirty="0"/>
              <a:t>TIENE	</a:t>
            </a:r>
          </a:p>
        </p:txBody>
      </p:sp>
      <p:cxnSp>
        <p:nvCxnSpPr>
          <p:cNvPr id="20" name="Conector recto 19">
            <a:extLst>
              <a:ext uri="{FF2B5EF4-FFF2-40B4-BE49-F238E27FC236}">
                <a16:creationId xmlns:a16="http://schemas.microsoft.com/office/drawing/2014/main" id="{E522344A-0CAD-44CF-9E5D-53BCAFCBD3D4}"/>
              </a:ext>
            </a:extLst>
          </p:cNvPr>
          <p:cNvCxnSpPr>
            <a:stCxn id="18" idx="3"/>
            <a:endCxn id="11" idx="1"/>
          </p:cNvCxnSpPr>
          <p:nvPr/>
        </p:nvCxnSpPr>
        <p:spPr>
          <a:xfrm>
            <a:off x="2871951" y="4192829"/>
            <a:ext cx="751167" cy="18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8A0BE085-71B3-4497-9A2C-D8E31430EFCE}"/>
              </a:ext>
            </a:extLst>
          </p:cNvPr>
          <p:cNvCxnSpPr>
            <a:stCxn id="11" idx="3"/>
            <a:endCxn id="19" idx="1"/>
          </p:cNvCxnSpPr>
          <p:nvPr/>
        </p:nvCxnSpPr>
        <p:spPr>
          <a:xfrm>
            <a:off x="5187968" y="4194718"/>
            <a:ext cx="1002465" cy="3039"/>
          </a:xfrm>
          <a:prstGeom prst="line">
            <a:avLst/>
          </a:prstGeom>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3750BBC8-8B97-419F-80BF-0C19E56E375E}"/>
              </a:ext>
            </a:extLst>
          </p:cNvPr>
          <p:cNvSpPr txBox="1"/>
          <p:nvPr/>
        </p:nvSpPr>
        <p:spPr>
          <a:xfrm>
            <a:off x="3054284" y="3799148"/>
            <a:ext cx="659877" cy="369332"/>
          </a:xfrm>
          <a:prstGeom prst="rect">
            <a:avLst/>
          </a:prstGeom>
          <a:noFill/>
        </p:spPr>
        <p:txBody>
          <a:bodyPr wrap="square" rtlCol="0">
            <a:spAutoFit/>
          </a:bodyPr>
          <a:lstStyle/>
          <a:p>
            <a:r>
              <a:rPr lang="es-ES" dirty="0"/>
              <a:t>1</a:t>
            </a:r>
          </a:p>
        </p:txBody>
      </p:sp>
      <p:sp>
        <p:nvSpPr>
          <p:cNvPr id="24" name="CuadroTexto 23">
            <a:extLst>
              <a:ext uri="{FF2B5EF4-FFF2-40B4-BE49-F238E27FC236}">
                <a16:creationId xmlns:a16="http://schemas.microsoft.com/office/drawing/2014/main" id="{216DF416-87D9-499E-AB17-64128DCCB2DA}"/>
              </a:ext>
            </a:extLst>
          </p:cNvPr>
          <p:cNvSpPr txBox="1"/>
          <p:nvPr/>
        </p:nvSpPr>
        <p:spPr>
          <a:xfrm>
            <a:off x="5400195" y="3751799"/>
            <a:ext cx="659877" cy="369332"/>
          </a:xfrm>
          <a:prstGeom prst="rect">
            <a:avLst/>
          </a:prstGeom>
          <a:noFill/>
        </p:spPr>
        <p:txBody>
          <a:bodyPr wrap="square" rtlCol="0">
            <a:spAutoFit/>
          </a:bodyPr>
          <a:lstStyle/>
          <a:p>
            <a:r>
              <a:rPr lang="es-ES" dirty="0"/>
              <a:t>1:N</a:t>
            </a:r>
          </a:p>
        </p:txBody>
      </p:sp>
    </p:spTree>
    <p:extLst>
      <p:ext uri="{BB962C8B-B14F-4D97-AF65-F5344CB8AC3E}">
        <p14:creationId xmlns:p14="http://schemas.microsoft.com/office/powerpoint/2010/main" val="2515876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5962B5-F2A3-483D-B264-EB079C6B205A}"/>
              </a:ext>
            </a:extLst>
          </p:cNvPr>
          <p:cNvSpPr>
            <a:spLocks noGrp="1"/>
          </p:cNvSpPr>
          <p:nvPr>
            <p:ph type="title"/>
          </p:nvPr>
        </p:nvSpPr>
        <p:spPr>
          <a:xfrm>
            <a:off x="911599" y="298236"/>
            <a:ext cx="7320802" cy="762058"/>
          </a:xfrm>
        </p:spPr>
        <p:txBody>
          <a:bodyPr/>
          <a:lstStyle/>
          <a:p>
            <a:r>
              <a:rPr lang="es-ES" sz="3200" dirty="0"/>
              <a:t>Elementos del modelo entidad-relación</a:t>
            </a:r>
            <a:br>
              <a:rPr lang="es-ES" sz="3200" dirty="0"/>
            </a:br>
            <a:r>
              <a:rPr lang="es-ES" sz="3200" dirty="0"/>
              <a:t>RELACIÓN</a:t>
            </a:r>
          </a:p>
        </p:txBody>
      </p:sp>
      <p:sp>
        <p:nvSpPr>
          <p:cNvPr id="3" name="Marcador de pie de página 2">
            <a:extLst>
              <a:ext uri="{FF2B5EF4-FFF2-40B4-BE49-F238E27FC236}">
                <a16:creationId xmlns:a16="http://schemas.microsoft.com/office/drawing/2014/main" id="{50FE7C6B-5B70-4500-A0DE-09CAB51B7BB7}"/>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D90D7B73-CE2A-49FE-A9BC-78C99B6AD730}"/>
              </a:ext>
            </a:extLst>
          </p:cNvPr>
          <p:cNvSpPr>
            <a:spLocks noGrp="1"/>
          </p:cNvSpPr>
          <p:nvPr>
            <p:ph type="sldNum" sz="quarter" idx="11"/>
          </p:nvPr>
        </p:nvSpPr>
        <p:spPr/>
        <p:txBody>
          <a:bodyPr/>
          <a:lstStyle/>
          <a:p>
            <a:fld id="{0154CEB4-509F-4D11-9DD8-5800B89D237E}" type="slidenum">
              <a:rPr lang="es-ES" smtClean="0"/>
              <a:pPr/>
              <a:t>7</a:t>
            </a:fld>
            <a:endParaRPr lang="es-ES" dirty="0"/>
          </a:p>
        </p:txBody>
      </p:sp>
      <p:sp>
        <p:nvSpPr>
          <p:cNvPr id="14" name="CuadroTexto 13">
            <a:extLst>
              <a:ext uri="{FF2B5EF4-FFF2-40B4-BE49-F238E27FC236}">
                <a16:creationId xmlns:a16="http://schemas.microsoft.com/office/drawing/2014/main" id="{30C8A529-FC87-4034-AFD1-D39F28621A46}"/>
              </a:ext>
            </a:extLst>
          </p:cNvPr>
          <p:cNvSpPr txBox="1"/>
          <p:nvPr/>
        </p:nvSpPr>
        <p:spPr>
          <a:xfrm>
            <a:off x="226244" y="1269602"/>
            <a:ext cx="8917756" cy="830997"/>
          </a:xfrm>
          <a:prstGeom prst="rect">
            <a:avLst/>
          </a:prstGeom>
          <a:noFill/>
        </p:spPr>
        <p:txBody>
          <a:bodyPr wrap="square">
            <a:spAutoFit/>
          </a:bodyPr>
          <a:lstStyle/>
          <a:p>
            <a:r>
              <a:rPr lang="es-ES" sz="2400" b="1" i="0" dirty="0">
                <a:solidFill>
                  <a:srgbClr val="111111"/>
                </a:solidFill>
                <a:effectLst/>
                <a:latin typeface="-apple-system"/>
              </a:rPr>
              <a:t>Varios a varios: </a:t>
            </a:r>
            <a:r>
              <a:rPr lang="es-ES" sz="2400" i="0" dirty="0">
                <a:solidFill>
                  <a:srgbClr val="111111"/>
                </a:solidFill>
                <a:effectLst/>
                <a:latin typeface="-apple-system"/>
              </a:rPr>
              <a:t>determina que una entidad puede relacionarse con otra con ninguno o varios registros y viceversa.</a:t>
            </a:r>
            <a:endParaRPr lang="es-ES" sz="2400" dirty="0"/>
          </a:p>
        </p:txBody>
      </p:sp>
      <p:sp>
        <p:nvSpPr>
          <p:cNvPr id="16" name="Rectángulo 15">
            <a:extLst>
              <a:ext uri="{FF2B5EF4-FFF2-40B4-BE49-F238E27FC236}">
                <a16:creationId xmlns:a16="http://schemas.microsoft.com/office/drawing/2014/main" id="{CB9248F2-F410-4A63-9B39-33DCBA1CD1E1}"/>
              </a:ext>
            </a:extLst>
          </p:cNvPr>
          <p:cNvSpPr/>
          <p:nvPr/>
        </p:nvSpPr>
        <p:spPr>
          <a:xfrm>
            <a:off x="612317" y="2924451"/>
            <a:ext cx="2117807" cy="99924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b="1" dirty="0"/>
              <a:t>SUCURSAL</a:t>
            </a:r>
          </a:p>
        </p:txBody>
      </p:sp>
      <p:sp>
        <p:nvSpPr>
          <p:cNvPr id="17" name="Rectángulo 16">
            <a:extLst>
              <a:ext uri="{FF2B5EF4-FFF2-40B4-BE49-F238E27FC236}">
                <a16:creationId xmlns:a16="http://schemas.microsoft.com/office/drawing/2014/main" id="{CF087527-8732-4F37-B667-C6412F979510}"/>
              </a:ext>
            </a:extLst>
          </p:cNvPr>
          <p:cNvSpPr/>
          <p:nvPr/>
        </p:nvSpPr>
        <p:spPr>
          <a:xfrm>
            <a:off x="6048606" y="2929379"/>
            <a:ext cx="2117807" cy="99924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b="1" dirty="0"/>
              <a:t>PRODUCTO</a:t>
            </a:r>
          </a:p>
        </p:txBody>
      </p:sp>
      <p:sp>
        <p:nvSpPr>
          <p:cNvPr id="21" name="Rombo 20">
            <a:extLst>
              <a:ext uri="{FF2B5EF4-FFF2-40B4-BE49-F238E27FC236}">
                <a16:creationId xmlns:a16="http://schemas.microsoft.com/office/drawing/2014/main" id="{10C037CD-4B78-4BF1-BE5D-1445858BA756}"/>
              </a:ext>
            </a:extLst>
          </p:cNvPr>
          <p:cNvSpPr/>
          <p:nvPr/>
        </p:nvSpPr>
        <p:spPr>
          <a:xfrm>
            <a:off x="3481291" y="2595279"/>
            <a:ext cx="1564850" cy="1661364"/>
          </a:xfrm>
          <a:prstGeom prst="diamond">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dirty="0"/>
              <a:t>TIENE	</a:t>
            </a:r>
          </a:p>
        </p:txBody>
      </p:sp>
      <p:cxnSp>
        <p:nvCxnSpPr>
          <p:cNvPr id="25" name="Conector recto 24">
            <a:extLst>
              <a:ext uri="{FF2B5EF4-FFF2-40B4-BE49-F238E27FC236}">
                <a16:creationId xmlns:a16="http://schemas.microsoft.com/office/drawing/2014/main" id="{C2470697-D80E-4467-B910-080F8EC05B8E}"/>
              </a:ext>
            </a:extLst>
          </p:cNvPr>
          <p:cNvCxnSpPr>
            <a:stCxn id="16" idx="3"/>
            <a:endCxn id="21" idx="1"/>
          </p:cNvCxnSpPr>
          <p:nvPr/>
        </p:nvCxnSpPr>
        <p:spPr>
          <a:xfrm>
            <a:off x="2730124" y="3424072"/>
            <a:ext cx="751167" cy="18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0EB0E3DE-C8E3-4DDF-A929-8FF91B8E75EE}"/>
              </a:ext>
            </a:extLst>
          </p:cNvPr>
          <p:cNvCxnSpPr>
            <a:stCxn id="21" idx="3"/>
            <a:endCxn id="17" idx="1"/>
          </p:cNvCxnSpPr>
          <p:nvPr/>
        </p:nvCxnSpPr>
        <p:spPr>
          <a:xfrm>
            <a:off x="5046141" y="3425961"/>
            <a:ext cx="1002465" cy="3039"/>
          </a:xfrm>
          <a:prstGeom prst="line">
            <a:avLst/>
          </a:prstGeom>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23E57BAA-0E3B-4629-8346-70403BC7FE9B}"/>
              </a:ext>
            </a:extLst>
          </p:cNvPr>
          <p:cNvSpPr txBox="1"/>
          <p:nvPr/>
        </p:nvSpPr>
        <p:spPr>
          <a:xfrm>
            <a:off x="2912457" y="3030391"/>
            <a:ext cx="659877" cy="369332"/>
          </a:xfrm>
          <a:prstGeom prst="rect">
            <a:avLst/>
          </a:prstGeom>
          <a:noFill/>
        </p:spPr>
        <p:txBody>
          <a:bodyPr wrap="square" rtlCol="0">
            <a:spAutoFit/>
          </a:bodyPr>
          <a:lstStyle/>
          <a:p>
            <a:r>
              <a:rPr lang="es-ES" dirty="0"/>
              <a:t>N:N</a:t>
            </a:r>
          </a:p>
        </p:txBody>
      </p:sp>
      <p:sp>
        <p:nvSpPr>
          <p:cNvPr id="28" name="CuadroTexto 27">
            <a:extLst>
              <a:ext uri="{FF2B5EF4-FFF2-40B4-BE49-F238E27FC236}">
                <a16:creationId xmlns:a16="http://schemas.microsoft.com/office/drawing/2014/main" id="{29548D6F-7164-47B6-984B-FB34FC408854}"/>
              </a:ext>
            </a:extLst>
          </p:cNvPr>
          <p:cNvSpPr txBox="1"/>
          <p:nvPr/>
        </p:nvSpPr>
        <p:spPr>
          <a:xfrm>
            <a:off x="5258368" y="2983042"/>
            <a:ext cx="659877" cy="369332"/>
          </a:xfrm>
          <a:prstGeom prst="rect">
            <a:avLst/>
          </a:prstGeom>
          <a:noFill/>
        </p:spPr>
        <p:txBody>
          <a:bodyPr wrap="square" rtlCol="0">
            <a:spAutoFit/>
          </a:bodyPr>
          <a:lstStyle/>
          <a:p>
            <a:r>
              <a:rPr lang="es-ES" dirty="0"/>
              <a:t>N:N</a:t>
            </a:r>
          </a:p>
        </p:txBody>
      </p:sp>
      <p:sp>
        <p:nvSpPr>
          <p:cNvPr id="29" name="CuadroTexto 28">
            <a:extLst>
              <a:ext uri="{FF2B5EF4-FFF2-40B4-BE49-F238E27FC236}">
                <a16:creationId xmlns:a16="http://schemas.microsoft.com/office/drawing/2014/main" id="{A8F5A3FA-739B-4B85-B013-D9691357D4C9}"/>
              </a:ext>
            </a:extLst>
          </p:cNvPr>
          <p:cNvSpPr txBox="1"/>
          <p:nvPr/>
        </p:nvSpPr>
        <p:spPr>
          <a:xfrm>
            <a:off x="113122" y="4675847"/>
            <a:ext cx="8917756" cy="830997"/>
          </a:xfrm>
          <a:prstGeom prst="rect">
            <a:avLst/>
          </a:prstGeom>
          <a:noFill/>
        </p:spPr>
        <p:txBody>
          <a:bodyPr wrap="square">
            <a:spAutoFit/>
          </a:bodyPr>
          <a:lstStyle/>
          <a:p>
            <a:pPr algn="ctr"/>
            <a:r>
              <a:rPr lang="es-ES" sz="2400" b="1" i="0" dirty="0">
                <a:solidFill>
                  <a:srgbClr val="0070C0"/>
                </a:solidFill>
                <a:effectLst/>
                <a:latin typeface="-apple-system"/>
              </a:rPr>
              <a:t>SIEMPRE HAY QUE ROMPER ESTA RELACIÓN DE N:N</a:t>
            </a:r>
          </a:p>
          <a:p>
            <a:pPr algn="ctr"/>
            <a:r>
              <a:rPr lang="es-ES" sz="2400" b="1" dirty="0">
                <a:solidFill>
                  <a:srgbClr val="0070C0"/>
                </a:solidFill>
                <a:latin typeface="-apple-system"/>
              </a:rPr>
              <a:t>¿COMÓ?</a:t>
            </a:r>
            <a:endParaRPr lang="es-ES" sz="2400" dirty="0">
              <a:solidFill>
                <a:srgbClr val="0070C0"/>
              </a:solidFill>
            </a:endParaRPr>
          </a:p>
        </p:txBody>
      </p:sp>
    </p:spTree>
    <p:extLst>
      <p:ext uri="{BB962C8B-B14F-4D97-AF65-F5344CB8AC3E}">
        <p14:creationId xmlns:p14="http://schemas.microsoft.com/office/powerpoint/2010/main" val="71983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5962B5-F2A3-483D-B264-EB079C6B205A}"/>
              </a:ext>
            </a:extLst>
          </p:cNvPr>
          <p:cNvSpPr>
            <a:spLocks noGrp="1"/>
          </p:cNvSpPr>
          <p:nvPr>
            <p:ph type="title"/>
          </p:nvPr>
        </p:nvSpPr>
        <p:spPr>
          <a:xfrm>
            <a:off x="911599" y="298236"/>
            <a:ext cx="7320802" cy="762058"/>
          </a:xfrm>
        </p:spPr>
        <p:txBody>
          <a:bodyPr/>
          <a:lstStyle/>
          <a:p>
            <a:r>
              <a:rPr lang="es-ES" sz="3200" dirty="0"/>
              <a:t>Elementos del modelo entidad-relación</a:t>
            </a:r>
            <a:br>
              <a:rPr lang="es-ES" sz="3200" dirty="0"/>
            </a:br>
            <a:r>
              <a:rPr lang="es-ES" sz="3200" dirty="0"/>
              <a:t>CLAVES</a:t>
            </a:r>
          </a:p>
        </p:txBody>
      </p:sp>
      <p:sp>
        <p:nvSpPr>
          <p:cNvPr id="3" name="Marcador de pie de página 2">
            <a:extLst>
              <a:ext uri="{FF2B5EF4-FFF2-40B4-BE49-F238E27FC236}">
                <a16:creationId xmlns:a16="http://schemas.microsoft.com/office/drawing/2014/main" id="{50FE7C6B-5B70-4500-A0DE-09CAB51B7BB7}"/>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D90D7B73-CE2A-49FE-A9BC-78C99B6AD730}"/>
              </a:ext>
            </a:extLst>
          </p:cNvPr>
          <p:cNvSpPr>
            <a:spLocks noGrp="1"/>
          </p:cNvSpPr>
          <p:nvPr>
            <p:ph type="sldNum" sz="quarter" idx="11"/>
          </p:nvPr>
        </p:nvSpPr>
        <p:spPr/>
        <p:txBody>
          <a:bodyPr/>
          <a:lstStyle/>
          <a:p>
            <a:fld id="{0154CEB4-509F-4D11-9DD8-5800B89D237E}" type="slidenum">
              <a:rPr lang="es-ES" smtClean="0"/>
              <a:pPr/>
              <a:t>8</a:t>
            </a:fld>
            <a:endParaRPr lang="es-ES" dirty="0"/>
          </a:p>
        </p:txBody>
      </p:sp>
      <p:sp>
        <p:nvSpPr>
          <p:cNvPr id="15" name="CuadroTexto 14">
            <a:extLst>
              <a:ext uri="{FF2B5EF4-FFF2-40B4-BE49-F238E27FC236}">
                <a16:creationId xmlns:a16="http://schemas.microsoft.com/office/drawing/2014/main" id="{7A096EDB-B7B1-4446-A254-3DE5ECB4769C}"/>
              </a:ext>
            </a:extLst>
          </p:cNvPr>
          <p:cNvSpPr txBox="1"/>
          <p:nvPr/>
        </p:nvSpPr>
        <p:spPr>
          <a:xfrm>
            <a:off x="69212" y="1060294"/>
            <a:ext cx="8785782" cy="5324535"/>
          </a:xfrm>
          <a:prstGeom prst="rect">
            <a:avLst/>
          </a:prstGeom>
          <a:noFill/>
        </p:spPr>
        <p:txBody>
          <a:bodyPr wrap="square">
            <a:spAutoFit/>
          </a:bodyPr>
          <a:lstStyle/>
          <a:p>
            <a:pPr algn="l"/>
            <a:r>
              <a:rPr lang="es-ES" sz="2000" b="0" i="0" dirty="0">
                <a:solidFill>
                  <a:srgbClr val="111111"/>
                </a:solidFill>
                <a:effectLst/>
                <a:latin typeface="-apple-system"/>
              </a:rPr>
              <a:t>Es el atributo de una entidad, al que le aplicamos una restricción que lo distingue de los demás registros (no permitiendo que el atributo específico se repita en la entidad) o le aplica un vínculo (exactamente como comentábamos en las relaciones). </a:t>
            </a:r>
          </a:p>
          <a:p>
            <a:pPr algn="l"/>
            <a:endParaRPr lang="es-ES" sz="2000" dirty="0">
              <a:solidFill>
                <a:srgbClr val="111111"/>
              </a:solidFill>
              <a:latin typeface="-apple-system"/>
            </a:endParaRPr>
          </a:p>
          <a:p>
            <a:pPr algn="l"/>
            <a:r>
              <a:rPr lang="es-ES" sz="2000" b="0" i="0" dirty="0">
                <a:solidFill>
                  <a:srgbClr val="111111"/>
                </a:solidFill>
                <a:effectLst/>
                <a:latin typeface="-apple-system"/>
              </a:rPr>
              <a:t>Estos son los distintos tipos:</a:t>
            </a:r>
          </a:p>
          <a:p>
            <a:pPr algn="l"/>
            <a:endParaRPr lang="es-ES" sz="2000" b="1" i="0" dirty="0">
              <a:solidFill>
                <a:srgbClr val="111111"/>
              </a:solidFill>
              <a:effectLst/>
              <a:latin typeface="-apple-system"/>
            </a:endParaRPr>
          </a:p>
          <a:p>
            <a:pPr algn="just"/>
            <a:r>
              <a:rPr lang="es-ES" sz="2000" b="1" i="0" dirty="0">
                <a:solidFill>
                  <a:srgbClr val="111111"/>
                </a:solidFill>
                <a:effectLst/>
                <a:latin typeface="-apple-system"/>
              </a:rPr>
              <a:t>Clave primaria</a:t>
            </a:r>
            <a:r>
              <a:rPr lang="es-ES" sz="2000" b="0" i="0" dirty="0">
                <a:solidFill>
                  <a:srgbClr val="111111"/>
                </a:solidFill>
                <a:effectLst/>
                <a:latin typeface="-apple-system"/>
              </a:rPr>
              <a:t>: identifica inequívocamente un solo atributo no permitiendo que se repita en la misma entidad. Como sería la matrícula o el número de chasis de un coche (no puede existir dos veces el mismo).</a:t>
            </a:r>
          </a:p>
          <a:p>
            <a:pPr algn="l"/>
            <a:endParaRPr lang="es-ES" sz="2000" b="1" i="0" dirty="0">
              <a:solidFill>
                <a:srgbClr val="111111"/>
              </a:solidFill>
              <a:effectLst/>
              <a:latin typeface="-apple-system"/>
            </a:endParaRPr>
          </a:p>
          <a:p>
            <a:pPr algn="l"/>
            <a:r>
              <a:rPr lang="es-ES" sz="2000" b="1" i="0" dirty="0">
                <a:solidFill>
                  <a:srgbClr val="111111"/>
                </a:solidFill>
                <a:effectLst/>
                <a:latin typeface="-apple-system"/>
              </a:rPr>
              <a:t>Clave externa</a:t>
            </a:r>
            <a:r>
              <a:rPr lang="es-ES" sz="2000" b="0" i="0" dirty="0">
                <a:solidFill>
                  <a:srgbClr val="111111"/>
                </a:solidFill>
                <a:effectLst/>
                <a:latin typeface="-apple-system"/>
              </a:rPr>
              <a:t> o </a:t>
            </a:r>
            <a:r>
              <a:rPr lang="es-ES" sz="2000" b="1" i="0" dirty="0">
                <a:solidFill>
                  <a:srgbClr val="111111"/>
                </a:solidFill>
                <a:effectLst/>
                <a:latin typeface="-apple-system"/>
              </a:rPr>
              <a:t>clave foránea</a:t>
            </a:r>
            <a:r>
              <a:rPr lang="es-ES" sz="2000" b="0" i="0" dirty="0">
                <a:solidFill>
                  <a:srgbClr val="111111"/>
                </a:solidFill>
                <a:effectLst/>
                <a:latin typeface="-apple-system"/>
              </a:rPr>
              <a:t>: este campo tiene que estar estrictamente relacionado con la clave primaria de otra entidad, para así exigir que exista previamente ese clave. Anteriormente hemos hablado de ello cuando comentábamos que un empleado indispensablemente tiene que tener un cargo (que lo hemos representado numéricamente), por lo cual si intentásemos darle un cargo inexistente el gestor de bases de datos nos devolvería un error.</a:t>
            </a:r>
          </a:p>
        </p:txBody>
      </p:sp>
    </p:spTree>
    <p:extLst>
      <p:ext uri="{BB962C8B-B14F-4D97-AF65-F5344CB8AC3E}">
        <p14:creationId xmlns:p14="http://schemas.microsoft.com/office/powerpoint/2010/main" val="4188998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5962B5-F2A3-483D-B264-EB079C6B205A}"/>
              </a:ext>
            </a:extLst>
          </p:cNvPr>
          <p:cNvSpPr>
            <a:spLocks noGrp="1"/>
          </p:cNvSpPr>
          <p:nvPr>
            <p:ph type="title"/>
          </p:nvPr>
        </p:nvSpPr>
        <p:spPr/>
        <p:txBody>
          <a:bodyPr/>
          <a:lstStyle/>
          <a:p>
            <a:r>
              <a:rPr lang="es-ES" sz="3200" dirty="0"/>
              <a:t>MODELO ENTIDAD - RELACIÓN</a:t>
            </a:r>
          </a:p>
        </p:txBody>
      </p:sp>
      <p:sp>
        <p:nvSpPr>
          <p:cNvPr id="3" name="Marcador de pie de página 2">
            <a:extLst>
              <a:ext uri="{FF2B5EF4-FFF2-40B4-BE49-F238E27FC236}">
                <a16:creationId xmlns:a16="http://schemas.microsoft.com/office/drawing/2014/main" id="{50FE7C6B-5B70-4500-A0DE-09CAB51B7BB7}"/>
              </a:ext>
            </a:extLst>
          </p:cNvPr>
          <p:cNvSpPr>
            <a:spLocks noGrp="1"/>
          </p:cNvSpPr>
          <p:nvPr>
            <p:ph type="ftr" sz="quarter" idx="10"/>
          </p:nvPr>
        </p:nvSpPr>
        <p:spPr/>
        <p:txBody>
          <a:bodyPr/>
          <a:lstStyle/>
          <a:p>
            <a:r>
              <a:rPr lang="es-ES"/>
              <a:t>Asignatura - Programa - Profesor - Curso Académico </a:t>
            </a:r>
            <a:endParaRPr lang="es-ES" dirty="0"/>
          </a:p>
        </p:txBody>
      </p:sp>
      <p:sp>
        <p:nvSpPr>
          <p:cNvPr id="4" name="Marcador de número de diapositiva 3">
            <a:extLst>
              <a:ext uri="{FF2B5EF4-FFF2-40B4-BE49-F238E27FC236}">
                <a16:creationId xmlns:a16="http://schemas.microsoft.com/office/drawing/2014/main" id="{D90D7B73-CE2A-49FE-A9BC-78C99B6AD730}"/>
              </a:ext>
            </a:extLst>
          </p:cNvPr>
          <p:cNvSpPr>
            <a:spLocks noGrp="1"/>
          </p:cNvSpPr>
          <p:nvPr>
            <p:ph type="sldNum" sz="quarter" idx="11"/>
          </p:nvPr>
        </p:nvSpPr>
        <p:spPr/>
        <p:txBody>
          <a:bodyPr/>
          <a:lstStyle/>
          <a:p>
            <a:fld id="{0154CEB4-509F-4D11-9DD8-5800B89D237E}" type="slidenum">
              <a:rPr lang="es-ES" smtClean="0"/>
              <a:pPr/>
              <a:t>9</a:t>
            </a:fld>
            <a:endParaRPr lang="es-ES" dirty="0"/>
          </a:p>
        </p:txBody>
      </p:sp>
      <p:pic>
        <p:nvPicPr>
          <p:cNvPr id="1026" name="Picture 2">
            <a:extLst>
              <a:ext uri="{FF2B5EF4-FFF2-40B4-BE49-F238E27FC236}">
                <a16:creationId xmlns:a16="http://schemas.microsoft.com/office/drawing/2014/main" id="{CFBB2F51-019D-43CD-8D71-0DC6F62482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671" t="17711" r="11133" b="7402"/>
          <a:stretch/>
        </p:blipFill>
        <p:spPr bwMode="auto">
          <a:xfrm>
            <a:off x="386498" y="921608"/>
            <a:ext cx="7440920" cy="5510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567521"/>
      </p:ext>
    </p:extLst>
  </p:cSld>
  <p:clrMapOvr>
    <a:masterClrMapping/>
  </p:clrMapOvr>
</p:sld>
</file>

<file path=ppt/theme/theme1.xml><?xml version="1.0" encoding="utf-8"?>
<a:theme xmlns:a="http://schemas.openxmlformats.org/drawingml/2006/main" name="CUNEF">
  <a:themeElements>
    <a:clrScheme name="CUNEF">
      <a:dk1>
        <a:srgbClr val="000000"/>
      </a:dk1>
      <a:lt1>
        <a:srgbClr val="FFFFFF"/>
      </a:lt1>
      <a:dk2>
        <a:srgbClr val="666579"/>
      </a:dk2>
      <a:lt2>
        <a:srgbClr val="E7E6E6"/>
      </a:lt2>
      <a:accent1>
        <a:srgbClr val="666579"/>
      </a:accent1>
      <a:accent2>
        <a:srgbClr val="FF5C00"/>
      </a:accent2>
      <a:accent3>
        <a:srgbClr val="B91003"/>
      </a:accent3>
      <a:accent4>
        <a:srgbClr val="D8D8D8"/>
      </a:accent4>
      <a:accent5>
        <a:srgbClr val="A5A5A5"/>
      </a:accent5>
      <a:accent6>
        <a:srgbClr val="7F7F7F"/>
      </a:accent6>
      <a:hlink>
        <a:srgbClr val="ED7D31"/>
      </a:hlink>
      <a:folHlink>
        <a:srgbClr val="FF5C00"/>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CUNEF institucional  -  Solo lectura" id="{2EB8A9B3-A3E3-40D3-A703-7F9FE62C1EAF}" vid="{3012FB01-CACB-41DE-AABD-DBFD28A06EC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2BDE829C97C7884895933471DB612A58" ma:contentTypeVersion="9" ma:contentTypeDescription="Crear nuevo documento." ma:contentTypeScope="" ma:versionID="1cdf6c461462eeb5260c1b46ebacd9ad">
  <xsd:schema xmlns:xsd="http://www.w3.org/2001/XMLSchema" xmlns:xs="http://www.w3.org/2001/XMLSchema" xmlns:p="http://schemas.microsoft.com/office/2006/metadata/properties" xmlns:ns2="043a2861-12f5-42c4-86bb-7c02e7b56615" xmlns:ns3="f1b76412-b559-4b2b-a72a-b9910f7ef396" targetNamespace="http://schemas.microsoft.com/office/2006/metadata/properties" ma:root="true" ma:fieldsID="23f0c6582791c17ad7ee9b3ce1e1f161" ns2:_="" ns3:_="">
    <xsd:import namespace="043a2861-12f5-42c4-86bb-7c02e7b56615"/>
    <xsd:import namespace="f1b76412-b559-4b2b-a72a-b9910f7ef396"/>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3a2861-12f5-42c4-86bb-7c02e7b56615" elementFormDefault="qualified">
    <xsd:import namespace="http://schemas.microsoft.com/office/2006/documentManagement/types"/>
    <xsd:import namespace="http://schemas.microsoft.com/office/infopath/2007/PartnerControls"/>
    <xsd:element name="SharedWithUsers" ma:index="8"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description="" ma:internalName="SharedWithDetails" ma:readOnly="true">
      <xsd:simpleType>
        <xsd:restriction base="dms:Note">
          <xsd:maxLength value="255"/>
        </xsd:restriction>
      </xsd:simpleType>
    </xsd:element>
    <xsd:element name="LastSharedByUser" ma:index="10" nillable="true" ma:displayName="Última vez que se compartió por usuario" ma:description="" ma:internalName="LastSharedByUser" ma:readOnly="true">
      <xsd:simpleType>
        <xsd:restriction base="dms:Note">
          <xsd:maxLength value="255"/>
        </xsd:restriction>
      </xsd:simpleType>
    </xsd:element>
    <xsd:element name="LastSharedByTime" ma:index="11" nillable="true" ma:displayName="Última vez que se compartió por hora"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f1b76412-b559-4b2b-a72a-b9910f7ef396"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01312E3-16C8-45D5-8B77-F4AFCE6FCE31}">
  <ds:schemaRefs>
    <ds:schemaRef ds:uri="http://schemas.microsoft.com/sharepoint/v3/contenttype/forms"/>
  </ds:schemaRefs>
</ds:datastoreItem>
</file>

<file path=customXml/itemProps2.xml><?xml version="1.0" encoding="utf-8"?>
<ds:datastoreItem xmlns:ds="http://schemas.openxmlformats.org/officeDocument/2006/customXml" ds:itemID="{9D5168F8-AF4E-4137-8ED7-1449B3E7FBF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AFE0FF6-C6F1-4151-B683-4596DCDFA4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43a2861-12f5-42c4-86bb-7c02e7b56615"/>
    <ds:schemaRef ds:uri="f1b76412-b559-4b2b-a72a-b9910f7ef3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1093</TotalTime>
  <Words>953</Words>
  <Application>Microsoft Office PowerPoint</Application>
  <PresentationFormat>Presentación en pantalla (4:3)</PresentationFormat>
  <Paragraphs>137</Paragraphs>
  <Slides>30</Slides>
  <Notes>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30</vt:i4>
      </vt:variant>
    </vt:vector>
  </HeadingPairs>
  <TitlesOfParts>
    <vt:vector size="34" baseType="lpstr">
      <vt:lpstr>-apple-system</vt:lpstr>
      <vt:lpstr>Arial</vt:lpstr>
      <vt:lpstr>Calibri</vt:lpstr>
      <vt:lpstr>CUNEF</vt:lpstr>
      <vt:lpstr>Entity-relationship, dimensional modelling, key-value</vt:lpstr>
      <vt:lpstr>MODELO ENTIDAD - RELACIÓN</vt:lpstr>
      <vt:lpstr>Elementos del modelo entidad-relación ENTIDAD</vt:lpstr>
      <vt:lpstr>Elementos del modelo entidad-relación ATRIBUTOS</vt:lpstr>
      <vt:lpstr>Elementos del modelo entidad-relación RELACIÓN</vt:lpstr>
      <vt:lpstr>Elementos del modelo entidad-relación RELACIÓN</vt:lpstr>
      <vt:lpstr>Elementos del modelo entidad-relación RELACIÓN</vt:lpstr>
      <vt:lpstr>Elementos del modelo entidad-relación CLAVES</vt:lpstr>
      <vt:lpstr>MODELO ENTIDAD - RELACIÓN</vt:lpstr>
      <vt:lpstr>MODELO DIMENSIONAL</vt:lpstr>
      <vt:lpstr>MODELO DIMENSIONAL</vt:lpstr>
      <vt:lpstr>MODELO DIMENSIONAL</vt:lpstr>
      <vt:lpstr>MODELO DIMENSIONAL</vt:lpstr>
      <vt:lpstr>MODELO DIMENSIONAL</vt:lpstr>
      <vt:lpstr>MODELO DIMENSIONAL</vt:lpstr>
      <vt:lpstr>MODELO DIMENSIONAL</vt:lpstr>
      <vt:lpstr>MODELO DIMENSIONAL</vt:lpstr>
      <vt:lpstr>MODELO DIMENSIONAL</vt:lpstr>
      <vt:lpstr>MODELO DIMENSIONAL</vt:lpstr>
      <vt:lpstr>MODELO DIMENSIONAL</vt:lpstr>
      <vt:lpstr>MODELO DIMENSIONAL</vt:lpstr>
      <vt:lpstr>MODELO DIMENSIONAL</vt:lpstr>
      <vt:lpstr>MODELO DIMENSIONAL</vt:lpstr>
      <vt:lpstr>MODELO DIMENSIONAL</vt:lpstr>
      <vt:lpstr>MODELO DIMENSIONAL vs RELACIONAL</vt:lpstr>
      <vt:lpstr>MODELO DIMENSIONAL vs RELACIONAL</vt:lpstr>
      <vt:lpstr>PORQUÉ USAR EL MODELO DIMENSIONAL?</vt:lpstr>
      <vt:lpstr>TIPOS DE MODELOS DIMENSIONALES ESTRELLA</vt:lpstr>
      <vt:lpstr>TIPOS DE MODELOS DIMENSIONALES COPO DE NIEVE</vt:lpstr>
      <vt:lpstr>KEY VALUE DATA 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Dañobeitia Canales, Natalia</dc:creator>
  <cp:lastModifiedBy>González Ferrero, Paula</cp:lastModifiedBy>
  <cp:revision>142</cp:revision>
  <dcterms:created xsi:type="dcterms:W3CDTF">2017-10-05T10:17:36Z</dcterms:created>
  <dcterms:modified xsi:type="dcterms:W3CDTF">2023-09-22T17:24:11Z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0x0101002BDE829C97C7884895933471DB612A58</vt:lpwstr>
  </property>
</Properties>
</file>